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.xml" ContentType="application/vnd.openxmlformats-officedocument.presentationml.notesSlide+xml"/>
  <Override PartName="/ppt/charts/chart15.xml" ContentType="application/vnd.openxmlformats-officedocument.drawingml.chart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1.xml" ContentType="application/vnd.openxmlformats-officedocument.drawingml.chartshapes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2.xml" ContentType="application/vnd.openxmlformats-officedocument.drawingml.chart+xml"/>
  <Override PartName="/ppt/drawings/drawing3.xml" ContentType="application/vnd.openxmlformats-officedocument.drawingml.chartshapes+xml"/>
  <Override PartName="/ppt/charts/chart23.xml" ContentType="application/vnd.openxmlformats-officedocument.drawingml.chart+xml"/>
  <Override PartName="/ppt/drawings/drawing4.xml" ContentType="application/vnd.openxmlformats-officedocument.drawingml.chartshapes+xml"/>
  <Override PartName="/ppt/charts/chart24.xml" ContentType="application/vnd.openxmlformats-officedocument.drawingml.chart+xml"/>
  <Override PartName="/ppt/drawings/drawing5.xml" ContentType="application/vnd.openxmlformats-officedocument.drawingml.chartshapes+xml"/>
  <Override PartName="/ppt/charts/chart25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rawings/drawing7.xml" ContentType="application/vnd.openxmlformats-officedocument.drawingml.chartshape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drawings/drawing8.xml" ContentType="application/vnd.openxmlformats-officedocument.drawingml.chartshapes+xml"/>
  <Override PartName="/ppt/charts/chart31.xml" ContentType="application/vnd.openxmlformats-officedocument.drawingml.chart+xml"/>
  <Override PartName="/ppt/drawings/drawing9.xml" ContentType="application/vnd.openxmlformats-officedocument.drawingml.chartshapes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5556" r:id="rId2"/>
  </p:sldMasterIdLst>
  <p:notesMasterIdLst>
    <p:notesMasterId r:id="rId60"/>
  </p:notesMasterIdLst>
  <p:handoutMasterIdLst>
    <p:handoutMasterId r:id="rId61"/>
  </p:handoutMasterIdLst>
  <p:sldIdLst>
    <p:sldId id="498" r:id="rId3"/>
    <p:sldId id="499" r:id="rId4"/>
    <p:sldId id="500" r:id="rId5"/>
    <p:sldId id="501" r:id="rId6"/>
    <p:sldId id="495" r:id="rId7"/>
    <p:sldId id="344" r:id="rId8"/>
    <p:sldId id="502" r:id="rId9"/>
    <p:sldId id="503" r:id="rId10"/>
    <p:sldId id="504" r:id="rId11"/>
    <p:sldId id="505" r:id="rId12"/>
    <p:sldId id="506" r:id="rId13"/>
    <p:sldId id="390" r:id="rId14"/>
    <p:sldId id="395" r:id="rId15"/>
    <p:sldId id="396" r:id="rId16"/>
    <p:sldId id="397" r:id="rId17"/>
    <p:sldId id="399" r:id="rId18"/>
    <p:sldId id="400" r:id="rId19"/>
    <p:sldId id="401" r:id="rId20"/>
    <p:sldId id="402" r:id="rId21"/>
    <p:sldId id="403" r:id="rId22"/>
    <p:sldId id="404" r:id="rId23"/>
    <p:sldId id="490" r:id="rId24"/>
    <p:sldId id="453" r:id="rId25"/>
    <p:sldId id="494" r:id="rId26"/>
    <p:sldId id="509" r:id="rId27"/>
    <p:sldId id="510" r:id="rId28"/>
    <p:sldId id="511" r:id="rId29"/>
    <p:sldId id="512" r:id="rId30"/>
    <p:sldId id="406" r:id="rId31"/>
    <p:sldId id="376" r:id="rId32"/>
    <p:sldId id="484" r:id="rId33"/>
    <p:sldId id="379" r:id="rId34"/>
    <p:sldId id="471" r:id="rId35"/>
    <p:sldId id="374" r:id="rId36"/>
    <p:sldId id="372" r:id="rId37"/>
    <p:sldId id="473" r:id="rId38"/>
    <p:sldId id="412" r:id="rId39"/>
    <p:sldId id="475" r:id="rId40"/>
    <p:sldId id="476" r:id="rId41"/>
    <p:sldId id="348" r:id="rId42"/>
    <p:sldId id="480" r:id="rId43"/>
    <p:sldId id="370" r:id="rId44"/>
    <p:sldId id="485" r:id="rId45"/>
    <p:sldId id="386" r:id="rId46"/>
    <p:sldId id="483" r:id="rId47"/>
    <p:sldId id="389" r:id="rId48"/>
    <p:sldId id="486" r:id="rId49"/>
    <p:sldId id="452" r:id="rId50"/>
    <p:sldId id="451" r:id="rId51"/>
    <p:sldId id="492" r:id="rId52"/>
    <p:sldId id="493" r:id="rId53"/>
    <p:sldId id="423" r:id="rId54"/>
    <p:sldId id="487" r:id="rId55"/>
    <p:sldId id="466" r:id="rId56"/>
    <p:sldId id="465" r:id="rId57"/>
    <p:sldId id="513" r:id="rId58"/>
    <p:sldId id="496" r:id="rId59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5CC49C"/>
    <a:srgbClr val="776049"/>
    <a:srgbClr val="00682F"/>
    <a:srgbClr val="F79443"/>
    <a:srgbClr val="A6ECCC"/>
    <a:srgbClr val="E24E3E"/>
    <a:srgbClr val="FF33CC"/>
    <a:srgbClr val="5B93C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6" autoAdjust="0"/>
    <p:restoredTop sz="94707" autoAdjust="0"/>
  </p:normalViewPr>
  <p:slideViewPr>
    <p:cSldViewPr>
      <p:cViewPr varScale="1">
        <p:scale>
          <a:sx n="114" d="100"/>
          <a:sy n="114" d="100"/>
        </p:scale>
        <p:origin x="1500" y="114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8267118771866878E-2"/>
          <c:y val="7.0625678064472078E-2"/>
          <c:w val="0.86392837043607174"/>
          <c:h val="0.7890223732825527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2527123580075802E-3"/>
                  <c:y val="3.6011387689763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7E-434E-951D-033754415781}"/>
                </c:ext>
              </c:extLst>
            </c:dLbl>
            <c:dLbl>
              <c:idx val="1"/>
              <c:layout>
                <c:manualLayout>
                  <c:x val="-3.2527123580075802E-3"/>
                  <c:y val="0.1034574649682495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7E-434E-951D-033754415781}"/>
                </c:ext>
              </c:extLst>
            </c:dLbl>
            <c:dLbl>
              <c:idx val="2"/>
              <c:layout>
                <c:manualLayout>
                  <c:x val="-0.11745905737249596"/>
                  <c:y val="-0.110924709238367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7E-434E-951D-033754415781}"/>
                </c:ext>
              </c:extLst>
            </c:dLbl>
            <c:dLbl>
              <c:idx val="3"/>
              <c:layout>
                <c:manualLayout>
                  <c:x val="-0.11745905737249601"/>
                  <c:y val="-4.938016372174911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7E-434E-951D-033754415781}"/>
                </c:ext>
              </c:extLst>
            </c:dLbl>
            <c:dLbl>
              <c:idx val="4"/>
              <c:layout>
                <c:manualLayout>
                  <c:x val="-6.1078709833697897E-2"/>
                  <c:y val="6.97344263290062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7E-434E-951D-033754415781}"/>
                </c:ext>
              </c:extLst>
            </c:dLbl>
            <c:dLbl>
              <c:idx val="5"/>
              <c:layout>
                <c:manualLayout>
                  <c:x val="-5.5296110086128863E-2"/>
                  <c:y val="0.149224445978650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7E-434E-951D-033754415781}"/>
                </c:ext>
              </c:extLst>
            </c:dLbl>
            <c:dLbl>
              <c:idx val="6"/>
              <c:layout>
                <c:manualLayout>
                  <c:x val="-6.252435977059026E-2"/>
                  <c:y val="6.0099272432079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E7E-434E-951D-033754415781}"/>
                </c:ext>
              </c:extLst>
            </c:dLbl>
            <c:dLbl>
              <c:idx val="7"/>
              <c:layout>
                <c:manualLayout>
                  <c:x val="-2.0459475358840018E-2"/>
                  <c:y val="6.7325637854774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7E-434E-951D-0337544157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B0F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(план)</c:v>
                </c:pt>
                <c:pt idx="5">
                  <c:v>2023 (план)</c:v>
                </c:pt>
                <c:pt idx="6">
                  <c:v>2024(план)</c:v>
                </c:pt>
                <c:pt idx="7">
                  <c:v>2025(план)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1447357.3</c:v>
                </c:pt>
                <c:pt idx="1">
                  <c:v>1604469.7</c:v>
                </c:pt>
                <c:pt idx="2">
                  <c:v>1816309.8</c:v>
                </c:pt>
                <c:pt idx="3">
                  <c:v>2245551</c:v>
                </c:pt>
                <c:pt idx="4">
                  <c:v>1808558.3</c:v>
                </c:pt>
                <c:pt idx="5">
                  <c:v>2073756.3</c:v>
                </c:pt>
                <c:pt idx="6" formatCode="General">
                  <c:v>1735253.7</c:v>
                </c:pt>
                <c:pt idx="7" formatCode="General">
                  <c:v>1790027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E7E-434E-951D-03375441578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5.9633059896805639E-2"/>
                  <c:y val="-0.175961998042622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E7E-434E-951D-033754415781}"/>
                </c:ext>
              </c:extLst>
            </c:dLbl>
            <c:dLbl>
              <c:idx val="1"/>
              <c:layout>
                <c:manualLayout>
                  <c:x val="-7.2643909328835965E-2"/>
                  <c:y val="-0.1542829017745374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E7E-434E-951D-033754415781}"/>
                </c:ext>
              </c:extLst>
            </c:dLbl>
            <c:dLbl>
              <c:idx val="2"/>
              <c:layout>
                <c:manualLayout>
                  <c:x val="2.0434204942620219E-2"/>
                  <c:y val="1.433229142167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E7E-434E-951D-033754415781}"/>
                </c:ext>
              </c:extLst>
            </c:dLbl>
            <c:dLbl>
              <c:idx val="3"/>
              <c:layout>
                <c:manualLayout>
                  <c:x val="-5.2404810212344402E-2"/>
                  <c:y val="0.1781299076694307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E7E-434E-951D-033754415781}"/>
                </c:ext>
              </c:extLst>
            </c:dLbl>
            <c:dLbl>
              <c:idx val="4"/>
              <c:layout>
                <c:manualLayout>
                  <c:x val="-6.1078709833697897E-2"/>
                  <c:y val="-0.132603805506452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E7E-434E-951D-033754415781}"/>
                </c:ext>
              </c:extLst>
            </c:dLbl>
            <c:dLbl>
              <c:idx val="6"/>
              <c:layout>
                <c:manualLayout>
                  <c:x val="-4.6622210464775424E-2"/>
                  <c:y val="-9.647197839297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E7E-434E-951D-0337544157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6F4827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(план)</c:v>
                </c:pt>
                <c:pt idx="5">
                  <c:v>2023 (план)</c:v>
                </c:pt>
                <c:pt idx="6">
                  <c:v>2024(план)</c:v>
                </c:pt>
                <c:pt idx="7">
                  <c:v>2025(план)</c:v>
                </c:pt>
              </c:strCache>
            </c:strRef>
          </c:cat>
          <c:val>
            <c:numRef>
              <c:f>Лист1!$C$2:$C$9</c:f>
              <c:numCache>
                <c:formatCode>0.0</c:formatCode>
                <c:ptCount val="8"/>
                <c:pt idx="0">
                  <c:v>1461535.6</c:v>
                </c:pt>
                <c:pt idx="1">
                  <c:v>1633545.6</c:v>
                </c:pt>
                <c:pt idx="2">
                  <c:v>1804735.2</c:v>
                </c:pt>
                <c:pt idx="3">
                  <c:v>2185454.7000000002</c:v>
                </c:pt>
                <c:pt idx="4">
                  <c:v>1855729</c:v>
                </c:pt>
                <c:pt idx="5">
                  <c:v>2101858.7000000002</c:v>
                </c:pt>
                <c:pt idx="6" formatCode="General">
                  <c:v>1756771.8</c:v>
                </c:pt>
                <c:pt idx="7" formatCode="General">
                  <c:v>1808723.2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E7E-434E-951D-03375441578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0504720"/>
        <c:axId val="220505112"/>
      </c:lineChart>
      <c:catAx>
        <c:axId val="220504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0505112"/>
        <c:crosses val="autoZero"/>
        <c:auto val="1"/>
        <c:lblAlgn val="ctr"/>
        <c:lblOffset val="100"/>
        <c:noMultiLvlLbl val="0"/>
      </c:catAx>
      <c:valAx>
        <c:axId val="220505112"/>
        <c:scaling>
          <c:orientation val="minMax"/>
          <c:min val="13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2205047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2604068582543646E-2"/>
          <c:y val="9.8953030521436308E-2"/>
          <c:w val="0.86392837043607174"/>
          <c:h val="0.800979447533931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5.0836336946168091E-2"/>
                  <c:y val="8.38258389032614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14-4405-A832-95D260B414DF}"/>
                </c:ext>
              </c:extLst>
            </c:dLbl>
            <c:dLbl>
              <c:idx val="1"/>
              <c:layout>
                <c:manualLayout>
                  <c:x val="-2.3858915493909521E-4"/>
                  <c:y val="6.60435100251642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14-4405-A832-95D260B414DF}"/>
                </c:ext>
              </c:extLst>
            </c:dLbl>
            <c:dLbl>
              <c:idx val="2"/>
              <c:layout>
                <c:manualLayout>
                  <c:x val="-0.10577103454807392"/>
                  <c:y val="-5.9978082636577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14-4405-A832-95D260B414DF}"/>
                </c:ext>
              </c:extLst>
            </c:dLbl>
            <c:dLbl>
              <c:idx val="3"/>
              <c:layout>
                <c:manualLayout>
                  <c:x val="-0.13902098309659583"/>
                  <c:y val="-5.587101225748867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14-4405-A832-95D260B414DF}"/>
                </c:ext>
              </c:extLst>
            </c:dLbl>
            <c:dLbl>
              <c:idx val="4"/>
              <c:layout>
                <c:manualLayout>
                  <c:x val="-0.15428340384765996"/>
                  <c:y val="-3.33825797548503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14-4405-A832-95D260B414DF}"/>
                </c:ext>
              </c:extLst>
            </c:dLbl>
            <c:dLbl>
              <c:idx val="5"/>
              <c:layout>
                <c:manualLayout>
                  <c:x val="-4.939068700927584E-2"/>
                  <c:y val="7.13954054712233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14-4405-A832-95D260B414DF}"/>
                </c:ext>
              </c:extLst>
            </c:dLbl>
            <c:dLbl>
              <c:idx val="6"/>
              <c:layout>
                <c:manualLayout>
                  <c:x val="-3.927113745103003E-2"/>
                  <c:y val="0.1030961466971147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14-4405-A832-95D260B414DF}"/>
                </c:ext>
              </c:extLst>
            </c:dLbl>
            <c:dLbl>
              <c:idx val="7"/>
              <c:layout>
                <c:manualLayout>
                  <c:x val="-1.6245462708150825E-2"/>
                  <c:y val="5.0102800264018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914-4405-A832-95D260B414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B0F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(план)</c:v>
                </c:pt>
                <c:pt idx="5">
                  <c:v>2023 (план)</c:v>
                </c:pt>
                <c:pt idx="6">
                  <c:v>2024 (план)</c:v>
                </c:pt>
                <c:pt idx="7">
                  <c:v>2025 (план)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-14178.3</c:v>
                </c:pt>
                <c:pt idx="1">
                  <c:v>-29075.9</c:v>
                </c:pt>
                <c:pt idx="2">
                  <c:v>11574.6</c:v>
                </c:pt>
                <c:pt idx="3">
                  <c:v>60096.3</c:v>
                </c:pt>
                <c:pt idx="4">
                  <c:v>-47170.7</c:v>
                </c:pt>
                <c:pt idx="5">
                  <c:v>-28102.400000000001</c:v>
                </c:pt>
                <c:pt idx="6">
                  <c:v>-21518.1</c:v>
                </c:pt>
                <c:pt idx="7">
                  <c:v>-18696.2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914-4405-A832-95D260B414D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0506288"/>
        <c:axId val="220506680"/>
      </c:lineChart>
      <c:catAx>
        <c:axId val="220506288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0506680"/>
        <c:crosses val="autoZero"/>
        <c:auto val="1"/>
        <c:lblAlgn val="ctr"/>
        <c:lblOffset val="100"/>
        <c:noMultiLvlLbl val="0"/>
      </c:catAx>
      <c:valAx>
        <c:axId val="2205066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506288"/>
        <c:crossesAt val="5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Доходы, млн.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231483966616823E-2"/>
          <c:y val="0.10050646571616691"/>
          <c:w val="0.96753703206676633"/>
          <c:h val="0.719066517035769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35,6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2834.1</c:v>
                </c:pt>
                <c:pt idx="1">
                  <c:v>2150.9</c:v>
                </c:pt>
                <c:pt idx="2">
                  <c:v>2073.8000000000002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5-48E9-B86D-DC653ED3684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35,6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2648.1</c:v>
                </c:pt>
                <c:pt idx="1">
                  <c:v>2524.6999999999998</c:v>
                </c:pt>
                <c:pt idx="2">
                  <c:v>1735.3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5-48E9-B86D-DC653ED3684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35,6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2162.3000000000002</c:v>
                </c:pt>
                <c:pt idx="1">
                  <c:v>2739.9</c:v>
                </c:pt>
                <c:pt idx="2">
                  <c:v>1790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F5-48E9-B86D-DC653ED3684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220062632"/>
        <c:axId val="222613240"/>
      </c:barChart>
      <c:catAx>
        <c:axId val="22006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2613240"/>
        <c:crosses val="autoZero"/>
        <c:auto val="1"/>
        <c:lblAlgn val="ctr"/>
        <c:lblOffset val="100"/>
        <c:noMultiLvlLbl val="0"/>
      </c:catAx>
      <c:valAx>
        <c:axId val="222613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006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Расходы, млн.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231483966616823E-2"/>
          <c:y val="0.10050646571616691"/>
          <c:w val="0.96753703206676633"/>
          <c:h val="0.73371937130409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RU"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36,1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2864.1</c:v>
                </c:pt>
                <c:pt idx="1">
                  <c:v>2185.3000000000002</c:v>
                </c:pt>
                <c:pt idx="2">
                  <c:v>2101.9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1-44D6-B177-91846676A9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36,1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2648.1</c:v>
                </c:pt>
                <c:pt idx="1">
                  <c:v>2529.9</c:v>
                </c:pt>
                <c:pt idx="2">
                  <c:v>1756.8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D1-44D6-B177-91846676A9D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36,1 тыс.чел.</c:v>
                </c:pt>
                <c:pt idx="1">
                  <c:v>Кушвинский ГО  36,5 тыс. чел.</c:v>
                </c:pt>
                <c:pt idx="2">
                  <c:v>ГО Красноуфимск 37,7 тыс. чел.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2162.3000000000002</c:v>
                </c:pt>
                <c:pt idx="1">
                  <c:v>2725.5</c:v>
                </c:pt>
                <c:pt idx="2">
                  <c:v>1808.7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D1-44D6-B177-91846676A9D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222614024"/>
        <c:axId val="222614416"/>
      </c:barChart>
      <c:catAx>
        <c:axId val="22261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2614416"/>
        <c:crosses val="autoZero"/>
        <c:auto val="1"/>
        <c:lblAlgn val="ctr"/>
        <c:lblOffset val="100"/>
        <c:noMultiLvlLbl val="0"/>
      </c:catAx>
      <c:valAx>
        <c:axId val="2226144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261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42289969062132E-2"/>
          <c:y val="0.18169173059376165"/>
          <c:w val="0.41986911744438699"/>
          <c:h val="0.718654108854884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5CC49C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E95-449F-B9F8-0C1F21268692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E95-449F-B9F8-0C1F2126869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E95-449F-B9F8-0C1F21268692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E95-449F-B9F8-0C1F21268692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E95-449F-B9F8-0C1F21268692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E95-449F-B9F8-0C1F21268692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E95-449F-B9F8-0C1F21268692}"/>
              </c:ext>
            </c:extLst>
          </c:dPt>
          <c:dPt>
            <c:idx val="7"/>
            <c:bubble3D val="0"/>
            <c:spPr>
              <a:solidFill>
                <a:srgbClr val="F79443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E95-449F-B9F8-0C1F21268692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0-2E95-449F-B9F8-0C1F21268692}"/>
              </c:ext>
            </c:extLst>
          </c:dPt>
          <c:dLbls>
            <c:dLbl>
              <c:idx val="0"/>
              <c:layout>
                <c:manualLayout>
                  <c:x val="4.51897642070603E-2"/>
                  <c:y val="0.1152667075413856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95-449F-B9F8-0C1F21268692}"/>
                </c:ext>
              </c:extLst>
            </c:dLbl>
            <c:dLbl>
              <c:idx val="1"/>
              <c:layout>
                <c:manualLayout>
                  <c:x val="-2.6952514164333519E-2"/>
                  <c:y val="-0.1684111693596192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95-449F-B9F8-0C1F21268692}"/>
                </c:ext>
              </c:extLst>
            </c:dLbl>
            <c:dLbl>
              <c:idx val="2"/>
              <c:layout>
                <c:manualLayout>
                  <c:x val="-4.3777472880303724E-2"/>
                  <c:y val="-3.9239730226854688E-2"/>
                </c:manualLayout>
              </c:layout>
              <c:spPr>
                <a:noFill/>
                <a:ln w="25281">
                  <a:noFill/>
                </a:ln>
              </c:spPr>
              <c:txPr>
                <a:bodyPr rot="0" vert="horz"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2E95-449F-B9F8-0C1F21268692}"/>
                </c:ext>
              </c:extLst>
            </c:dLbl>
            <c:dLbl>
              <c:idx val="3"/>
              <c:layout>
                <c:manualLayout>
                  <c:x val="-4.6601944338530946E-2"/>
                  <c:y val="-4.4144696505211529E-2"/>
                </c:manualLayout>
              </c:layout>
              <c:spPr>
                <a:noFill/>
                <a:ln w="25281">
                  <a:noFill/>
                </a:ln>
              </c:spPr>
              <c:txPr>
                <a:bodyPr rot="0" vert="horz"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2E95-449F-B9F8-0C1F21268692}"/>
                </c:ext>
              </c:extLst>
            </c:dLbl>
            <c:dLbl>
              <c:idx val="4"/>
              <c:layout>
                <c:manualLayout>
                  <c:x val="-4.558472986272831E-2"/>
                  <c:y val="-4.609181363059231E-2"/>
                </c:manualLayout>
              </c:layout>
              <c:spPr>
                <a:noFill/>
                <a:ln w="25281">
                  <a:noFill/>
                </a:ln>
              </c:spPr>
              <c:txPr>
                <a:bodyPr rot="0" vert="horz"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2E95-449F-B9F8-0C1F21268692}"/>
                </c:ext>
              </c:extLst>
            </c:dLbl>
            <c:dLbl>
              <c:idx val="5"/>
              <c:layout>
                <c:manualLayout>
                  <c:x val="-3.6677765068156593E-2"/>
                  <c:y val="-5.88213597763799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E95-449F-B9F8-0C1F21268692}"/>
                </c:ext>
              </c:extLst>
            </c:dLbl>
            <c:dLbl>
              <c:idx val="6"/>
              <c:layout>
                <c:manualLayout>
                  <c:x val="-1.6946161577647612E-2"/>
                  <c:y val="-6.86695278969957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E95-449F-B9F8-0C1F21268692}"/>
                </c:ext>
              </c:extLst>
            </c:dLbl>
            <c:dLbl>
              <c:idx val="7"/>
              <c:layout>
                <c:manualLayout>
                  <c:x val="4.3822062189966693E-4"/>
                  <c:y val="-7.2748181155467148E-2"/>
                </c:manualLayout>
              </c:layout>
              <c:spPr>
                <a:noFill/>
                <a:ln w="25281">
                  <a:noFill/>
                </a:ln>
              </c:spPr>
              <c:txPr>
                <a:bodyPr rot="0" vert="horz"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2E95-449F-B9F8-0C1F21268692}"/>
                </c:ext>
              </c:extLst>
            </c:dLbl>
            <c:dLbl>
              <c:idx val="8"/>
              <c:layout>
                <c:manualLayout>
                  <c:x val="3.3892323155295223E-2"/>
                  <c:y val="-6.376456161863888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E95-449F-B9F8-0C1F21268692}"/>
                </c:ext>
              </c:extLst>
            </c:dLbl>
            <c:spPr>
              <a:noFill/>
              <a:ln w="25281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Безвозмездные поступления</c:v>
                </c:pt>
                <c:pt idx="1">
                  <c:v>Налоговые и 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1307825.6000000001</c:v>
                </c:pt>
                <c:pt idx="1">
                  <c:v>765930.7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E95-449F-B9F8-0C1F21268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373">
          <a:noFill/>
        </a:ln>
      </c:spPr>
    </c:plotArea>
    <c:legend>
      <c:legendPos val="b"/>
      <c:layout>
        <c:manualLayout>
          <c:xMode val="edge"/>
          <c:yMode val="edge"/>
          <c:x val="0.48128477702064909"/>
          <c:y val="0.23312184640913813"/>
          <c:w val="0.4848229526864698"/>
          <c:h val="0.22925212432713504"/>
        </c:manualLayout>
      </c:layout>
      <c:overlay val="0"/>
      <c:spPr>
        <a:solidFill>
          <a:schemeClr val="bg1"/>
        </a:solidFill>
        <a:ln w="25281">
          <a:noFill/>
        </a:ln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24991941121654E-2"/>
          <c:y val="0.20855730177370235"/>
          <c:w val="0.41986911744438699"/>
          <c:h val="0.718654108854884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CC0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78-45C8-8DC8-18632566DEF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78-45C8-8DC8-18632566DEF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278-45C8-8DC8-18632566DEF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278-45C8-8DC8-18632566DEFC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278-45C8-8DC8-18632566DEFC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278-45C8-8DC8-18632566DEFC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278-45C8-8DC8-18632566DEFC}"/>
              </c:ext>
            </c:extLst>
          </c:dPt>
          <c:dPt>
            <c:idx val="7"/>
            <c:bubble3D val="0"/>
            <c:spPr>
              <a:solidFill>
                <a:srgbClr val="F79443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278-45C8-8DC8-18632566DEFC}"/>
              </c:ext>
            </c:extLst>
          </c:dPt>
          <c:dLbls>
            <c:dLbl>
              <c:idx val="0"/>
              <c:layout>
                <c:manualLayout>
                  <c:x val="3.9541043681177709E-2"/>
                  <c:y val="7.13499732655542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8-45C8-8DC8-18632566DEFC}"/>
                </c:ext>
              </c:extLst>
            </c:dLbl>
            <c:dLbl>
              <c:idx val="1"/>
              <c:layout>
                <c:manualLayout>
                  <c:x val="8.8967348282649947E-2"/>
                  <c:y val="-7.381031717126318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8-45C8-8DC8-18632566DEFC}"/>
                </c:ext>
              </c:extLst>
            </c:dLbl>
            <c:dLbl>
              <c:idx val="2"/>
              <c:layout>
                <c:manualLayout>
                  <c:x val="-6.4960286047649182E-2"/>
                  <c:y val="-5.90482537370105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78-45C8-8DC8-18632566DEFC}"/>
                </c:ext>
              </c:extLst>
            </c:dLbl>
            <c:dLbl>
              <c:idx val="3"/>
              <c:layout>
                <c:manualLayout>
                  <c:x val="-7.4845546967943627E-2"/>
                  <c:y val="-7.38103171712632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8-45C8-8DC8-18632566DEFC}"/>
                </c:ext>
              </c:extLst>
            </c:dLbl>
            <c:dLbl>
              <c:idx val="4"/>
              <c:layout>
                <c:manualLayout>
                  <c:x val="-9.03795284141206E-2"/>
                  <c:y val="-8.36516927940982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78-45C8-8DC8-18632566DEFC}"/>
                </c:ext>
              </c:extLst>
            </c:dLbl>
            <c:dLbl>
              <c:idx val="5"/>
              <c:layout>
                <c:manualLayout>
                  <c:x val="-9.3203888677061864E-2"/>
                  <c:y val="-0.1131758196626035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78-45C8-8DC8-18632566DEFC}"/>
                </c:ext>
              </c:extLst>
            </c:dLbl>
            <c:dLbl>
              <c:idx val="6"/>
              <c:layout>
                <c:manualLayout>
                  <c:x val="-6.6372466179119821E-2"/>
                  <c:y val="-0.130398227002564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78-45C8-8DC8-18632566DEFC}"/>
                </c:ext>
              </c:extLst>
            </c:dLbl>
            <c:dLbl>
              <c:idx val="7"/>
              <c:layout>
                <c:manualLayout>
                  <c:x val="-2.5419242366471417E-2"/>
                  <c:y val="-0.155001666059652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78-45C8-8DC8-18632566DEFC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Налоги на имущество</c:v>
                </c:pt>
                <c:pt idx="3">
                  <c:v>Доходы от использования имущества</c:v>
                </c:pt>
                <c:pt idx="4">
                  <c:v>Акцизы</c:v>
                </c:pt>
                <c:pt idx="5">
                  <c:v>Государственная пошлина</c:v>
                </c:pt>
                <c:pt idx="6">
                  <c:v>Доходы от продажи материальных и нематериальных активов</c:v>
                </c:pt>
                <c:pt idx="7">
                  <c:v>Прочие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534670</c:v>
                </c:pt>
                <c:pt idx="1">
                  <c:v>66363</c:v>
                </c:pt>
                <c:pt idx="2">
                  <c:v>31089</c:v>
                </c:pt>
                <c:pt idx="3">
                  <c:v>32972</c:v>
                </c:pt>
                <c:pt idx="4">
                  <c:v>38995</c:v>
                </c:pt>
                <c:pt idx="5">
                  <c:v>12070.1</c:v>
                </c:pt>
                <c:pt idx="6">
                  <c:v>44650.6</c:v>
                </c:pt>
                <c:pt idx="7">
                  <c:v>5121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78-45C8-8DC8-18632566D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373">
          <a:noFill/>
        </a:ln>
      </c:spPr>
    </c:plotArea>
    <c:legend>
      <c:legendPos val="b"/>
      <c:layout>
        <c:manualLayout>
          <c:xMode val="edge"/>
          <c:yMode val="edge"/>
          <c:x val="0.53777198227947443"/>
          <c:y val="2.9386734383523943E-2"/>
          <c:w val="0.45234275680023112"/>
          <c:h val="0.94550814195435873"/>
        </c:manualLayout>
      </c:layout>
      <c:overlay val="0"/>
      <c:spPr>
        <a:noFill/>
        <a:ln w="2525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4.7138069632950329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E321-4F52-954B-3ED008027DD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E321-4F52-954B-3ED008027DD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E321-4F52-954B-3ED008027DD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321-4F52-954B-3ED008027DD8}"/>
              </c:ext>
            </c:extLst>
          </c:dPt>
          <c:dLbls>
            <c:dLbl>
              <c:idx val="0"/>
              <c:layout>
                <c:manualLayout>
                  <c:x val="-1.466356360162966E-17"/>
                  <c:y val="-5.657042888477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21-4F52-954B-3ED008027DD8}"/>
                </c:ext>
              </c:extLst>
            </c:dLbl>
            <c:dLbl>
              <c:idx val="1"/>
              <c:layout>
                <c:manualLayout>
                  <c:x val="7.9983998162005514E-3"/>
                  <c:y val="-4.7142024070643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21-4F52-954B-3ED008027DD8}"/>
                </c:ext>
              </c:extLst>
            </c:dLbl>
            <c:dLbl>
              <c:idx val="2"/>
              <c:layout>
                <c:manualLayout>
                  <c:x val="4.7990398897203891E-3"/>
                  <c:y val="-6.1284631291836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21-4F52-954B-3ED008027DD8}"/>
                </c:ext>
              </c:extLst>
            </c:dLbl>
            <c:dLbl>
              <c:idx val="3"/>
              <c:layout>
                <c:manualLayout>
                  <c:x val="7.998386652690764E-3"/>
                  <c:y val="-5.657042888477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21-4F52-954B-3ED008027DD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21-4F52-954B-3ED008027DD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385042</c:v>
                </c:pt>
                <c:pt idx="1">
                  <c:v>534670</c:v>
                </c:pt>
                <c:pt idx="2">
                  <c:v>482399</c:v>
                </c:pt>
                <c:pt idx="3">
                  <c:v>542904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321-4F52-954B-3ED008027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616376"/>
        <c:axId val="220504328"/>
      </c:barChart>
      <c:catAx>
        <c:axId val="22261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0504328"/>
        <c:crosses val="autoZero"/>
        <c:auto val="1"/>
        <c:lblAlgn val="ctr"/>
        <c:lblOffset val="100"/>
        <c:noMultiLvlLbl val="0"/>
      </c:catAx>
      <c:valAx>
        <c:axId val="220504328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22616376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18947067144615E-2"/>
          <c:y val="0.12979724463179193"/>
          <c:w val="0.9529810529328554"/>
          <c:h val="0.734793665137954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334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1-C898-4571-AA72-F2B0BAD342BA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3-C898-4571-AA72-F2B0BAD342BA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5-C898-4571-AA72-F2B0BAD342BA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7-C898-4571-AA72-F2B0BAD342BA}"/>
              </c:ext>
            </c:extLst>
          </c:dPt>
          <c:dLbls>
            <c:dLbl>
              <c:idx val="0"/>
              <c:layout>
                <c:manualLayout>
                  <c:x val="2.926650645366795E-3"/>
                  <c:y val="-0.41617549910345836"/>
                </c:manualLayout>
              </c:layout>
              <c:spPr>
                <a:noFill/>
                <a:ln w="2334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ru-RU" sz="16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C898-4571-AA72-F2B0BAD342BA}"/>
                </c:ext>
              </c:extLst>
            </c:dLbl>
            <c:dLbl>
              <c:idx val="1"/>
              <c:layout>
                <c:manualLayout>
                  <c:x val="2.926650645366795E-3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8-4571-AA72-F2B0BAD342BA}"/>
                </c:ext>
              </c:extLst>
            </c:dLbl>
            <c:dLbl>
              <c:idx val="2"/>
              <c:layout>
                <c:manualLayout>
                  <c:x val="0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98-4571-AA72-F2B0BAD342BA}"/>
                </c:ext>
              </c:extLst>
            </c:dLbl>
            <c:dLbl>
              <c:idx val="3"/>
              <c:layout>
                <c:manualLayout>
                  <c:x val="-1.0730928401744313E-16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8-4571-AA72-F2B0BAD342B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98-4571-AA72-F2B0BAD342BA}"/>
                </c:ext>
              </c:extLst>
            </c:dLbl>
            <c:spPr>
              <a:noFill/>
              <a:ln w="2334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34277.5</c:v>
                </c:pt>
                <c:pt idx="1">
                  <c:v>38995</c:v>
                </c:pt>
                <c:pt idx="2">
                  <c:v>39556</c:v>
                </c:pt>
                <c:pt idx="3">
                  <c:v>41742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98-4571-AA72-F2B0BAD34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23836728"/>
        <c:axId val="223837120"/>
      </c:barChart>
      <c:catAx>
        <c:axId val="223836728"/>
        <c:scaling>
          <c:orientation val="minMax"/>
        </c:scaling>
        <c:delete val="0"/>
        <c:axPos val="b"/>
        <c:majorGridlines>
          <c:spPr>
            <a:ln w="875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875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3837120"/>
        <c:crosses val="autoZero"/>
        <c:auto val="1"/>
        <c:lblAlgn val="ctr"/>
        <c:lblOffset val="100"/>
        <c:noMultiLvlLbl val="0"/>
      </c:catAx>
      <c:valAx>
        <c:axId val="22383712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23836728"/>
        <c:crosses val="autoZero"/>
        <c:crossBetween val="between"/>
      </c:valAx>
      <c:spPr>
        <a:noFill/>
        <a:ln w="2534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39255347620346E-4"/>
          <c:y val="1.6711726688128967E-2"/>
          <c:w val="0.99869973846048388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4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AEDE-4783-81C6-4F4534D3B98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AEDE-4783-81C6-4F4534D3B98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AEDE-4783-81C6-4F4534D3B98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AEDE-4783-81C6-4F4534D3B984}"/>
              </c:ext>
            </c:extLst>
          </c:dPt>
          <c:dLbls>
            <c:dLbl>
              <c:idx val="0"/>
              <c:layout>
                <c:manualLayout>
                  <c:x val="1.4049877063575693E-3"/>
                  <c:y val="-6.4171122994652441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 i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DE-4783-81C6-4F4534D3B984}"/>
                </c:ext>
              </c:extLst>
            </c:dLbl>
            <c:dLbl>
              <c:idx val="1"/>
              <c:layout>
                <c:manualLayout>
                  <c:x val="4.2149631190727078E-3"/>
                  <c:y val="-7.272727272727272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 i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E-4783-81C6-4F4534D3B984}"/>
                </c:ext>
              </c:extLst>
            </c:dLbl>
            <c:dLbl>
              <c:idx val="2"/>
              <c:layout>
                <c:manualLayout>
                  <c:x val="4.2149631190726055E-3"/>
                  <c:y val="-8.556149732620320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 i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E-4783-81C6-4F4534D3B984}"/>
                </c:ext>
              </c:extLst>
            </c:dLbl>
            <c:dLbl>
              <c:idx val="3"/>
              <c:layout>
                <c:manualLayout>
                  <c:x val="7.0249385317878469E-3"/>
                  <c:y val="-7.2727272727272738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600" b="1" i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DE-4783-81C6-4F4534D3B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46741</c:v>
                </c:pt>
                <c:pt idx="1">
                  <c:v>58420</c:v>
                </c:pt>
                <c:pt idx="2">
                  <c:v>62217</c:v>
                </c:pt>
                <c:pt idx="3">
                  <c:v>65514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EDE-4783-81C6-4F4534D3B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3837904"/>
        <c:axId val="223838296"/>
      </c:barChart>
      <c:catAx>
        <c:axId val="223837904"/>
        <c:scaling>
          <c:orientation val="minMax"/>
        </c:scaling>
        <c:delete val="0"/>
        <c:axPos val="b"/>
        <c:majorGridlines>
          <c:spPr>
            <a:ln w="91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1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3838296"/>
        <c:crosses val="autoZero"/>
        <c:auto val="1"/>
        <c:lblAlgn val="ctr"/>
        <c:lblOffset val="100"/>
        <c:noMultiLvlLbl val="0"/>
      </c:catAx>
      <c:valAx>
        <c:axId val="22383829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23837904"/>
        <c:crosses val="autoZero"/>
        <c:crossBetween val="between"/>
      </c:valAx>
      <c:spPr>
        <a:noFill/>
        <a:ln w="25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7.5420911412720518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9433-49D6-98BB-367B2CE1751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9433-49D6-98BB-367B2CE1751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9433-49D6-98BB-367B2CE1751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9433-49D6-98BB-367B2CE17518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33-49D6-98BB-367B2CE1751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6416</c:v>
                </c:pt>
                <c:pt idx="1">
                  <c:v>7448</c:v>
                </c:pt>
                <c:pt idx="2">
                  <c:v>7932</c:v>
                </c:pt>
                <c:pt idx="3">
                  <c:v>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33-49D6-98BB-367B2CE17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23839080"/>
        <c:axId val="223839472"/>
      </c:barChart>
      <c:catAx>
        <c:axId val="22383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3839472"/>
        <c:crosses val="autoZero"/>
        <c:auto val="1"/>
        <c:lblAlgn val="ctr"/>
        <c:lblOffset val="100"/>
        <c:noMultiLvlLbl val="0"/>
      </c:catAx>
      <c:valAx>
        <c:axId val="2238394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23839080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8554380748961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4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1-8168-443C-ACB9-2E85D74E4241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3-8168-443C-ACB9-2E85D74E42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5-8168-443C-ACB9-2E85D74E424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7-8168-443C-ACB9-2E85D74E4241}"/>
              </c:ext>
            </c:extLst>
          </c:dPt>
          <c:dLbls>
            <c:dLbl>
              <c:idx val="0"/>
              <c:layout>
                <c:manualLayout>
                  <c:x val="8.9049155446182769E-3"/>
                  <c:y val="-2.8123328933210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68-443C-ACB9-2E85D74E4241}"/>
                </c:ext>
              </c:extLst>
            </c:dLbl>
            <c:dLbl>
              <c:idx val="1"/>
              <c:layout>
                <c:manualLayout>
                  <c:x val="5.8087120459542748E-3"/>
                  <c:y val="-2.0430979124228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68-443C-ACB9-2E85D74E4241}"/>
                </c:ext>
              </c:extLst>
            </c:dLbl>
            <c:dLbl>
              <c:idx val="2"/>
              <c:layout>
                <c:manualLayout>
                  <c:x val="3.6336750258801728E-3"/>
                  <c:y val="-2.4995965322895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68-443C-ACB9-2E85D74E4241}"/>
                </c:ext>
              </c:extLst>
            </c:dLbl>
            <c:dLbl>
              <c:idx val="3"/>
              <c:layout>
                <c:manualLayout>
                  <c:x val="9.8259973193852834E-3"/>
                  <c:y val="-9.6385542168674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68-443C-ACB9-2E85D74E4241}"/>
                </c:ext>
              </c:extLst>
            </c:dLbl>
            <c:spPr>
              <a:noFill/>
              <a:ln w="2514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12442</c:v>
                </c:pt>
                <c:pt idx="1">
                  <c:v>13688</c:v>
                </c:pt>
                <c:pt idx="2">
                  <c:v>13962</c:v>
                </c:pt>
                <c:pt idx="3">
                  <c:v>14939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68-443C-ACB9-2E85D74E4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4746032"/>
        <c:axId val="224746424"/>
      </c:barChart>
      <c:catAx>
        <c:axId val="224746032"/>
        <c:scaling>
          <c:orientation val="minMax"/>
        </c:scaling>
        <c:delete val="0"/>
        <c:axPos val="b"/>
        <c:majorGridlines>
          <c:spPr>
            <a:ln w="943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3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RU" sz="16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746424"/>
        <c:crosses val="autoZero"/>
        <c:auto val="1"/>
        <c:lblAlgn val="ctr"/>
        <c:lblOffset val="100"/>
        <c:noMultiLvlLbl val="0"/>
      </c:catAx>
      <c:valAx>
        <c:axId val="2247464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24746032"/>
        <c:crosses val="autoZero"/>
        <c:crossBetween val="between"/>
      </c:valAx>
      <c:spPr>
        <a:noFill/>
        <a:ln w="253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6.1883577743010905E-3"/>
                  <c:y val="-7.979003943869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F8-4728-BC6D-5C0CE2742CC6}"/>
                </c:ext>
              </c:extLst>
            </c:dLbl>
            <c:dLbl>
              <c:idx val="1"/>
              <c:layout>
                <c:manualLayout>
                  <c:x val="5.634794545740722E-3"/>
                  <c:y val="-8.8188990958561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1.547128234724244E-3"/>
                  <c:y val="-0.1091863697582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3.0941788871506584E-3"/>
                  <c:y val="-7.5590563678767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17896</c:v>
                </c:pt>
                <c:pt idx="1">
                  <c:v>17401</c:v>
                </c:pt>
                <c:pt idx="2">
                  <c:v>17401</c:v>
                </c:pt>
                <c:pt idx="3">
                  <c:v>17401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4747208"/>
        <c:axId val="224747600"/>
      </c:barChart>
      <c:catAx>
        <c:axId val="224747208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747600"/>
        <c:crosses val="autoZero"/>
        <c:auto val="1"/>
        <c:lblAlgn val="ctr"/>
        <c:lblOffset val="100"/>
        <c:noMultiLvlLbl val="0"/>
      </c:catAx>
      <c:valAx>
        <c:axId val="22474760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24747208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6.1883577743010905E-3"/>
                  <c:y val="-7.979003943869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FA-4481-B02D-87E5E2871EF4}"/>
                </c:ext>
              </c:extLst>
            </c:dLbl>
            <c:dLbl>
              <c:idx val="1"/>
              <c:layout>
                <c:manualLayout>
                  <c:x val="5.634794545740722E-3"/>
                  <c:y val="-8.8188990958561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1.547128234724244E-3"/>
                  <c:y val="-0.1091863697582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3.0941788871506584E-3"/>
                  <c:y val="-7.5590563678767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FA-4481-B02D-87E5E2871EF4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10891.9</c:v>
                </c:pt>
                <c:pt idx="1">
                  <c:v>12070.1</c:v>
                </c:pt>
                <c:pt idx="2">
                  <c:v>12275</c:v>
                </c:pt>
                <c:pt idx="3">
                  <c:v>14533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4748384"/>
        <c:axId val="224748776"/>
      </c:barChart>
      <c:catAx>
        <c:axId val="224748384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748776"/>
        <c:crosses val="autoZero"/>
        <c:auto val="1"/>
        <c:lblAlgn val="ctr"/>
        <c:lblOffset val="100"/>
        <c:noMultiLvlLbl val="0"/>
      </c:catAx>
      <c:valAx>
        <c:axId val="22474877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4748384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98917738126272E-3"/>
          <c:y val="1.5435553423118345E-3"/>
          <c:w val="0.99712201831854752"/>
          <c:h val="0.882519656285913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37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1-7F03-44BC-B083-6BC922D73D8B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3-7F03-44BC-B083-6BC922D73D8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5-7F03-44BC-B083-6BC922D73D8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7F03-44BC-B083-6BC922D73D8B}"/>
              </c:ext>
            </c:extLst>
          </c:dPt>
          <c:dLbls>
            <c:dLbl>
              <c:idx val="0"/>
              <c:layout>
                <c:manualLayout>
                  <c:x val="4.8606982565274964E-3"/>
                  <c:y val="-5.8792660639041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03-44BC-B083-6BC922D73D8B}"/>
                </c:ext>
              </c:extLst>
            </c:dLbl>
            <c:dLbl>
              <c:idx val="1"/>
              <c:layout>
                <c:manualLayout>
                  <c:x val="4.8606982565274964E-3"/>
                  <c:y val="-7.1391087918835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03-44BC-B083-6BC922D73D8B}"/>
                </c:ext>
              </c:extLst>
            </c:dLbl>
            <c:dLbl>
              <c:idx val="2"/>
              <c:layout>
                <c:manualLayout>
                  <c:x val="1.6202327521757729E-3"/>
                  <c:y val="-6.7191612158904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3-44BC-B083-6BC922D73D8B}"/>
                </c:ext>
              </c:extLst>
            </c:dLbl>
            <c:dLbl>
              <c:idx val="3"/>
              <c:layout>
                <c:manualLayout>
                  <c:x val="-1.188156959238361E-16"/>
                  <c:y val="-2.9396330319520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3-44BC-B083-6BC922D73D8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03-44BC-B083-6BC922D73D8B}"/>
                </c:ext>
              </c:extLst>
            </c:dLbl>
            <c:spPr>
              <a:noFill/>
              <a:ln w="25337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67116.2</c:v>
                </c:pt>
                <c:pt idx="1">
                  <c:v>32972</c:v>
                </c:pt>
                <c:pt idx="2">
                  <c:v>34247</c:v>
                </c:pt>
                <c:pt idx="3">
                  <c:v>35198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03-44BC-B083-6BC922D73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749560"/>
        <c:axId val="225017568"/>
      </c:barChart>
      <c:catAx>
        <c:axId val="22474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RU"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5017568"/>
        <c:crosses val="autoZero"/>
        <c:auto val="1"/>
        <c:lblAlgn val="ctr"/>
        <c:lblOffset val="100"/>
        <c:noMultiLvlLbl val="0"/>
      </c:catAx>
      <c:valAx>
        <c:axId val="22501756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24749560"/>
        <c:crosses val="autoZero"/>
        <c:crossBetween val="between"/>
      </c:valAx>
      <c:spPr>
        <a:noFill/>
        <a:ln w="2533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CF86-4CEB-B2EA-86FEB4ECFE5B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CF86-4CEB-B2EA-86FEB4ECFE5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CF86-4CEB-B2EA-86FEB4ECFE5B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CF86-4CEB-B2EA-86FEB4ECFE5B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86-4CEB-B2EA-86FEB4ECFE5B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86-4CEB-B2EA-86FEB4ECFE5B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86-4CEB-B2EA-86FEB4ECFE5B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86-4CEB-B2EA-86FEB4ECFE5B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19023.5</c:v>
                </c:pt>
                <c:pt idx="1">
                  <c:v>44650.6</c:v>
                </c:pt>
                <c:pt idx="2">
                  <c:v>3786.5</c:v>
                </c:pt>
                <c:pt idx="3">
                  <c:v>3786.5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F86-4CEB-B2EA-86FEB4ECF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5019136"/>
        <c:axId val="225019528"/>
      </c:barChart>
      <c:catAx>
        <c:axId val="225019136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5019528"/>
        <c:crosses val="autoZero"/>
        <c:auto val="1"/>
        <c:lblAlgn val="ctr"/>
        <c:lblOffset val="100"/>
        <c:noMultiLvlLbl val="0"/>
      </c:catAx>
      <c:valAx>
        <c:axId val="22501952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501913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9C71-474E-B478-FA28A60C8825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9C71-474E-B478-FA28A60C8825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9C71-474E-B478-FA28A60C8825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9C71-474E-B478-FA28A60C8825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C71-474E-B478-FA28A60C8825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71-474E-B478-FA28A60C8825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71-474E-B478-FA28A60C8825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71-474E-B478-FA28A60C8825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 (План)</c:v>
                </c:pt>
                <c:pt idx="1">
                  <c:v>2023 г. (План)</c:v>
                </c:pt>
                <c:pt idx="2">
                  <c:v>2024 г. (План)</c:v>
                </c:pt>
                <c:pt idx="3">
                  <c:v>2025 г. (План)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5418.4</c:v>
                </c:pt>
                <c:pt idx="1">
                  <c:v>3806.9</c:v>
                </c:pt>
                <c:pt idx="2">
                  <c:v>1872.4</c:v>
                </c:pt>
                <c:pt idx="3">
                  <c:v>1872.4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71-474E-B478-FA28A60C8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25020704"/>
        <c:axId val="225021096"/>
      </c:barChart>
      <c:catAx>
        <c:axId val="225020704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5021096"/>
        <c:crosses val="autoZero"/>
        <c:auto val="1"/>
        <c:lblAlgn val="ctr"/>
        <c:lblOffset val="100"/>
        <c:noMultiLvlLbl val="0"/>
      </c:catAx>
      <c:valAx>
        <c:axId val="22502109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5020704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038553915151802E-3"/>
          <c:y val="1.5117437628003872E-2"/>
          <c:w val="0.63036504991405895"/>
          <c:h val="0.948706213891792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FFC0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12-4118-9DE3-EE9B5A57D791}"/>
              </c:ext>
            </c:extLst>
          </c:dPt>
          <c:dPt>
            <c:idx val="1"/>
            <c:bubble3D val="0"/>
            <c:explosion val="3"/>
            <c:spPr>
              <a:solidFill>
                <a:srgbClr val="5B93C5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12-4118-9DE3-EE9B5A57D791}"/>
              </c:ext>
            </c:extLst>
          </c:dPt>
          <c:dPt>
            <c:idx val="2"/>
            <c:bubble3D val="0"/>
            <c:explosion val="2"/>
            <c:spPr>
              <a:solidFill>
                <a:srgbClr val="92D05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12-4118-9DE3-EE9B5A57D791}"/>
              </c:ext>
            </c:extLst>
          </c:dPt>
          <c:dLbls>
            <c:dLbl>
              <c:idx val="1"/>
              <c:layout>
                <c:manualLayout>
                  <c:x val="-0.14205495668802864"/>
                  <c:y val="-0.176400712935332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12-4118-9DE3-EE9B5A57D791}"/>
                </c:ext>
              </c:extLst>
            </c:dLbl>
            <c:dLbl>
              <c:idx val="3"/>
              <c:layout>
                <c:manualLayout>
                  <c:x val="-4.1923825568291738E-2"/>
                  <c:y val="-4.11260216214490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175-425B-BAA7-5634082C02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Дотации- 401 593 тыс. руб.</c:v>
                </c:pt>
                <c:pt idx="1">
                  <c:v>Субсидии - 154 239,3 тыс. руб.</c:v>
                </c:pt>
                <c:pt idx="2">
                  <c:v>Субвенции- 749 232,9 тыс. руб.</c:v>
                </c:pt>
                <c:pt idx="3">
                  <c:v>Иные межбюджетные трансферты 2 760,4 тыс. руб.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401593</c:v>
                </c:pt>
                <c:pt idx="1">
                  <c:v>154239.29999999999</c:v>
                </c:pt>
                <c:pt idx="2">
                  <c:v>749232.9</c:v>
                </c:pt>
                <c:pt idx="3" formatCode="General">
                  <c:v>2760.4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12-4118-9DE3-EE9B5A57D79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legend>
      <c:legendPos val="r"/>
      <c:layout>
        <c:manualLayout>
          <c:xMode val="edge"/>
          <c:yMode val="edge"/>
          <c:x val="0.62195911258835979"/>
          <c:y val="5.3948326771653531E-2"/>
          <c:w val="0.36907229285950077"/>
          <c:h val="0.70700691731330578"/>
        </c:manualLayout>
      </c:layout>
      <c:overlay val="0"/>
      <c:txPr>
        <a:bodyPr/>
        <a:lstStyle/>
        <a:p>
          <a:pPr>
            <a:defRPr sz="1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84269815188114E-2"/>
          <c:y val="0.10449983747807402"/>
          <c:w val="0.46920343988390667"/>
          <c:h val="0.860728757016979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1D-482C-B37E-E6C0AC82F7B1}"/>
              </c:ext>
            </c:extLst>
          </c:dPt>
          <c:dPt>
            <c:idx val="1"/>
            <c:bubble3D val="0"/>
            <c:spPr>
              <a:solidFill>
                <a:srgbClr val="E24E3E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1D-482C-B37E-E6C0AC82F7B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1D-482C-B37E-E6C0AC82F7B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1D-482C-B37E-E6C0AC82F7B1}"/>
              </c:ext>
            </c:extLst>
          </c:dPt>
          <c:dPt>
            <c:idx val="4"/>
            <c:bubble3D val="0"/>
            <c:spPr>
              <a:solidFill>
                <a:srgbClr val="007A37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1D-482C-B37E-E6C0AC82F7B1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01D-482C-B37E-E6C0AC82F7B1}"/>
              </c:ext>
            </c:extLst>
          </c:dPt>
          <c:dPt>
            <c:idx val="6"/>
            <c:bubble3D val="0"/>
            <c:spPr>
              <a:solidFill>
                <a:srgbClr val="C68B5A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01D-482C-B37E-E6C0AC82F7B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01D-482C-B37E-E6C0AC82F7B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11-10EE-482F-BCC1-FD04924D783D}"/>
              </c:ext>
            </c:extLst>
          </c:dPt>
          <c:dPt>
            <c:idx val="9"/>
            <c:bubble3D val="0"/>
            <c:spPr>
              <a:solidFill>
                <a:srgbClr val="FF33CC"/>
              </a:solidFill>
            </c:spPr>
            <c:extLst>
              <c:ext xmlns:c16="http://schemas.microsoft.com/office/drawing/2014/chart" uri="{C3380CC4-5D6E-409C-BE32-E72D297353CC}">
                <c16:uniqueId val="{00000013-10EE-482F-BCC1-FD04924D783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D-482C-B37E-E6C0AC82F7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7,9%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1D-482C-B37E-E6C0AC82F7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1D-482C-B37E-E6C0AC82F7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1D-482C-B37E-E6C0AC82F7B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5,3%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1D-482C-B37E-E6C0AC82F7B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3,6%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1D-482C-B37E-E6C0AC82F7B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7,9%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1D-482C-B37E-E6C0AC82F7B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0,5%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1D-482C-B37E-E6C0AC82F7B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0,05%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0EE-482F-BCC1-FD04924D783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0,05%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EE-482F-BCC1-FD04924D783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0EE-482F-BCC1-FD04924D78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Образование - 1262319,3 тыс. руб.</c:v>
                </c:pt>
                <c:pt idx="1">
                  <c:v>Социальная политика - 166322,7 тыс. руб.</c:v>
                </c:pt>
                <c:pt idx="2">
                  <c:v>Общегосударственные вопросы - 171014,6 тыс. руб.</c:v>
                </c:pt>
                <c:pt idx="3">
                  <c:v>Культура, кинематография - 136821,1 тыс. руб.</c:v>
                </c:pt>
                <c:pt idx="4">
                  <c:v>Национальная экономика - 111405,4 тыс. руб.</c:v>
                </c:pt>
                <c:pt idx="5">
                  <c:v>Физическая культура и спорт - 75248,2 тыс. руб.</c:v>
                </c:pt>
                <c:pt idx="6">
                  <c:v>Жилищно-коммунальное хозяйство - 165134,7 тыс. руб.</c:v>
                </c:pt>
                <c:pt idx="7">
                  <c:v>Национальная безопасность и правоохранительная деятельность - 10128,5 тыс. руб.</c:v>
                </c:pt>
                <c:pt idx="8">
                  <c:v>Обслуживание государственного (муниципального) долга - 50,5 тыс. руб.</c:v>
                </c:pt>
                <c:pt idx="9">
                  <c:v>Средства массовой информации - 1364,1 тыс. руб.</c:v>
                </c:pt>
                <c:pt idx="10">
                  <c:v>Охрана окружающей среды - 2049,6 тыс. руб.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1262319.3</c:v>
                </c:pt>
                <c:pt idx="1">
                  <c:v>166322.70000000001</c:v>
                </c:pt>
                <c:pt idx="2">
                  <c:v>171014.6</c:v>
                </c:pt>
                <c:pt idx="3">
                  <c:v>136821.1</c:v>
                </c:pt>
                <c:pt idx="4">
                  <c:v>111405.4</c:v>
                </c:pt>
                <c:pt idx="5">
                  <c:v>75248.2</c:v>
                </c:pt>
                <c:pt idx="6">
                  <c:v>165134.70000000001</c:v>
                </c:pt>
                <c:pt idx="7">
                  <c:v>10128.5</c:v>
                </c:pt>
                <c:pt idx="8">
                  <c:v>50.5</c:v>
                </c:pt>
                <c:pt idx="9">
                  <c:v>1364.1</c:v>
                </c:pt>
                <c:pt idx="10">
                  <c:v>2049.6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01D-482C-B37E-E6C0AC82F7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b"/>
      <c:layout>
        <c:manualLayout>
          <c:xMode val="edge"/>
          <c:yMode val="edge"/>
          <c:x val="0.47932139650703842"/>
          <c:y val="7.6689010928227053E-2"/>
          <c:w val="0.512073247166839"/>
          <c:h val="0.90273668692683573"/>
        </c:manualLayout>
      </c:layout>
      <c:overlay val="0"/>
      <c:spPr>
        <a:noFill/>
        <a:ln w="25288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350834254638685E-2"/>
          <c:y val="9.8611111111111108E-2"/>
          <c:w val="0.58263644549929106"/>
          <c:h val="0.81388888888888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2533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7EF-44D1-A7C4-172D607863D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33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7EF-44D1-A7C4-172D607863DF}"/>
              </c:ext>
            </c:extLst>
          </c:dPt>
          <c:dLbls>
            <c:dLbl>
              <c:idx val="0"/>
              <c:tx>
                <c:rich>
                  <a:bodyPr rot="0" vert="horz"/>
                  <a:lstStyle/>
                  <a:p>
                    <a:pPr>
                      <a:defRPr/>
                    </a:pPr>
                    <a:r>
                      <a:rPr lang="en-US" dirty="0"/>
                      <a:t>97,9 %</a:t>
                    </a:r>
                  </a:p>
                </c:rich>
              </c:tx>
              <c:spPr>
                <a:noFill/>
                <a:ln w="25348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EF-44D1-A7C4-172D607863DF}"/>
                </c:ext>
              </c:extLst>
            </c:dLbl>
            <c:dLbl>
              <c:idx val="1"/>
              <c:tx>
                <c:rich>
                  <a:bodyPr rot="0" vert="horz"/>
                  <a:lstStyle/>
                  <a:p>
                    <a:pPr>
                      <a:defRPr/>
                    </a:pPr>
                    <a:r>
                      <a:rPr lang="en-US" dirty="0"/>
                      <a:t>2,1 %</a:t>
                    </a:r>
                  </a:p>
                </c:rich>
              </c:tx>
              <c:spPr>
                <a:noFill/>
                <a:ln w="25348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EF-44D1-A7C4-172D607863D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 направления расходов         1 265,2 тыс. руб.</c:v>
                </c:pt>
                <c:pt idx="1">
                  <c:v>Непрограммные направления расходов       7,7 тыс. руб.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97.9</c:v>
                </c:pt>
                <c:pt idx="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EF-44D1-A7C4-172D60786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4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8.1815042930037246E-2"/>
          <c:w val="0.99510425526489765"/>
          <c:h val="0.912241127856101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EC0DC"/>
            </a:solidFill>
            <a:ln w="10884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1DB-4B26-9AE8-86D44B0F3384}"/>
              </c:ext>
            </c:extLst>
          </c:dPt>
          <c:dPt>
            <c:idx val="1"/>
            <c:invertIfNegative val="0"/>
            <c:bubble3D val="0"/>
            <c:spPr>
              <a:solidFill>
                <a:srgbClr val="0472B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1DB-4B26-9AE8-86D44B0F3384}"/>
              </c:ext>
            </c:extLst>
          </c:dPt>
          <c:dPt>
            <c:idx val="2"/>
            <c:invertIfNegative val="0"/>
            <c:bubble3D val="0"/>
            <c:spPr>
              <a:solidFill>
                <a:srgbClr val="F79443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1DB-4B26-9AE8-86D44B0F3384}"/>
              </c:ext>
            </c:extLst>
          </c:dPt>
          <c:dPt>
            <c:idx val="3"/>
            <c:invertIfNegative val="0"/>
            <c:bubble3D val="0"/>
            <c:spPr>
              <a:solidFill>
                <a:srgbClr val="66CC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01DB-4B26-9AE8-86D44B0F3384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01DB-4B26-9AE8-86D44B0F3384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01DB-4B26-9AE8-86D44B0F3384}"/>
              </c:ext>
            </c:extLst>
          </c:dPt>
          <c:dPt>
            <c:idx val="6"/>
            <c:invertIfNegative val="0"/>
            <c:bubble3D val="0"/>
            <c:spPr>
              <a:solidFill>
                <a:srgbClr val="00FF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01DB-4B26-9AE8-86D44B0F3384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01DB-4B26-9AE8-86D44B0F3384}"/>
              </c:ext>
            </c:extLst>
          </c:dPt>
          <c:dPt>
            <c:idx val="8"/>
            <c:invertIfNegative val="0"/>
            <c:bubble3D val="0"/>
            <c:spPr>
              <a:solidFill>
                <a:srgbClr val="FF66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01DB-4B26-9AE8-86D44B0F3384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01DB-4B26-9AE8-86D44B0F3384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01DB-4B26-9AE8-86D44B0F3384}"/>
              </c:ext>
            </c:extLst>
          </c:dPt>
          <c:dLbls>
            <c:dLbl>
              <c:idx val="0"/>
              <c:layout>
                <c:manualLayout>
                  <c:x val="1.362857009737688E-2"/>
                  <c:y val="-2.083080721789260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  <a:r>
                      <a:rPr lang="en-US" baseline="0" dirty="0"/>
                      <a:t> 133 919,9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DB-4B26-9AE8-86D44B0F3384}"/>
                </c:ext>
              </c:extLst>
            </c:dLbl>
            <c:dLbl>
              <c:idx val="1"/>
              <c:layout>
                <c:manualLayout>
                  <c:x val="1.3246983180356867E-2"/>
                  <c:y val="-4.666424159584357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358</a:t>
                    </a:r>
                    <a:r>
                      <a:rPr lang="en-US" baseline="0" dirty="0"/>
                      <a:t> 619,3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DB-4B26-9AE8-86D44B0F3384}"/>
                </c:ext>
              </c:extLst>
            </c:dLbl>
            <c:dLbl>
              <c:idx val="2"/>
              <c:layout>
                <c:manualLayout>
                  <c:x val="3.5396930642072342E-3"/>
                  <c:y val="-2.220366985376828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162</a:t>
                    </a:r>
                    <a:r>
                      <a:rPr lang="en-US" baseline="0" dirty="0"/>
                      <a:t> 256,0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DB-4B26-9AE8-86D44B0F3384}"/>
                </c:ext>
              </c:extLst>
            </c:dLbl>
            <c:dLbl>
              <c:idx val="3"/>
              <c:layout>
                <c:manualLayout>
                  <c:x val="7.0705075851785239E-3"/>
                  <c:y val="-2.336262654668166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83</a:t>
                    </a:r>
                    <a:r>
                      <a:rPr lang="en-US" baseline="0" dirty="0"/>
                      <a:t> 824,6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DB-4B26-9AE8-86D44B0F3384}"/>
                </c:ext>
              </c:extLst>
            </c:dLbl>
            <c:dLbl>
              <c:idx val="4"/>
              <c:layout>
                <c:manualLayout>
                  <c:x val="1.1755760381777359E-2"/>
                  <c:y val="-2.5485622890888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75</a:t>
                    </a:r>
                    <a:r>
                      <a:rPr lang="en-US" baseline="0" dirty="0"/>
                      <a:t> 248,2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DB-4B26-9AE8-86D44B0F3384}"/>
                </c:ext>
              </c:extLst>
            </c:dLbl>
            <c:dLbl>
              <c:idx val="5"/>
              <c:layout>
                <c:manualLayout>
                  <c:x val="1.0167846992498718E-2"/>
                  <c:y val="-2.737712055908905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53 321,4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DB-4B26-9AE8-86D44B0F3384}"/>
                </c:ext>
              </c:extLst>
            </c:dLbl>
            <c:dLbl>
              <c:idx val="6"/>
              <c:layout>
                <c:manualLayout>
                  <c:x val="7.4808556411474951E-3"/>
                  <c:y val="-3.37108056805399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114</a:t>
                    </a:r>
                    <a:r>
                      <a:rPr lang="en-US" baseline="0" dirty="0"/>
                      <a:t> 347,6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1DB-4B26-9AE8-86D44B0F3384}"/>
                </c:ext>
              </c:extLst>
            </c:dLbl>
            <c:dLbl>
              <c:idx val="7"/>
              <c:layout>
                <c:manualLayout>
                  <c:x val="6.908417257383846E-3"/>
                  <c:y val="-3.411311867266591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  <a:r>
                      <a:rPr lang="en-US" baseline="0" dirty="0"/>
                      <a:t> 037,7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1DB-4B26-9AE8-86D44B0F3384}"/>
                </c:ext>
              </c:extLst>
            </c:dLbl>
            <c:dLbl>
              <c:idx val="8"/>
              <c:layout>
                <c:manualLayout>
                  <c:x val="1.1669251498965487E-2"/>
                  <c:y val="-3.732775590551180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  <a:r>
                      <a:rPr lang="en-US" baseline="0" dirty="0"/>
                      <a:t> 909,1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1DB-4B26-9AE8-86D44B0F3384}"/>
                </c:ext>
              </c:extLst>
            </c:dLbl>
            <c:dLbl>
              <c:idx val="9"/>
              <c:layout>
                <c:manualLayout>
                  <c:x val="1.351746824924792E-2"/>
                  <c:y val="-3.84758155230596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636,3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1DB-4B26-9AE8-86D44B0F3384}"/>
                </c:ext>
              </c:extLst>
            </c:dLbl>
            <c:dLbl>
              <c:idx val="10"/>
              <c:layout>
                <c:manualLayout>
                  <c:x val="8.6736537766535209E-3"/>
                  <c:y val="-3.443352784026996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10 128,5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1DB-4B26-9AE8-86D44B0F3384}"/>
                </c:ext>
              </c:extLst>
            </c:dLbl>
            <c:dLbl>
              <c:idx val="11"/>
              <c:layout>
                <c:manualLayout>
                  <c:x val="2.8912179255510323E-3"/>
                  <c:y val="-2.0089285714285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01DB-4B26-9AE8-86D44B0F3384}"/>
                </c:ext>
              </c:extLst>
            </c:dLbl>
            <c:spPr>
              <a:noFill/>
              <a:ln w="21769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Развитие системы образования </c:v>
                </c:pt>
                <c:pt idx="1">
                  <c:v>Развитие и модернизация жилищно-коммунального и дорожного хозяйства  </c:v>
                </c:pt>
                <c:pt idx="2">
                  <c:v>Развитие культуры  </c:v>
                </c:pt>
                <c:pt idx="3">
                  <c:v>Развитие и обеспечение эффективности деятельности администрации </c:v>
                </c:pt>
                <c:pt idx="4">
                  <c:v>Развитие физической культуры и спорта </c:v>
                </c:pt>
                <c:pt idx="5">
                  <c:v>Социальная поддержка населения  </c:v>
                </c:pt>
                <c:pt idx="6">
                  <c:v>Управление муниципальной собственностью </c:v>
                </c:pt>
                <c:pt idx="7">
                  <c:v>Развитие молодежной политики </c:v>
                </c:pt>
                <c:pt idx="8">
                  <c:v>Управление муниципальными финансами </c:v>
                </c:pt>
                <c:pt idx="9">
                  <c:v>Формирование современной городской среды</c:v>
                </c:pt>
                <c:pt idx="10">
                  <c:v>Обеспечение безопасности жизнедеятельности населения </c:v>
                </c:pt>
              </c:strCache>
            </c:strRef>
          </c:cat>
          <c:val>
            <c:numRef>
              <c:f>Лист1!$B$2:$B$12</c:f>
              <c:numCache>
                <c:formatCode>#,##0.00</c:formatCode>
                <c:ptCount val="11"/>
                <c:pt idx="0">
                  <c:v>1133919.8999999999</c:v>
                </c:pt>
                <c:pt idx="1">
                  <c:v>358619.3</c:v>
                </c:pt>
                <c:pt idx="2">
                  <c:v>162256</c:v>
                </c:pt>
                <c:pt idx="3">
                  <c:v>83824.600000000006</c:v>
                </c:pt>
                <c:pt idx="4">
                  <c:v>75248.2</c:v>
                </c:pt>
                <c:pt idx="5">
                  <c:v>53321.4</c:v>
                </c:pt>
                <c:pt idx="6">
                  <c:v>114347.6</c:v>
                </c:pt>
                <c:pt idx="7">
                  <c:v>20037.7</c:v>
                </c:pt>
                <c:pt idx="8">
                  <c:v>13909.1</c:v>
                </c:pt>
                <c:pt idx="9">
                  <c:v>31636.3</c:v>
                </c:pt>
                <c:pt idx="10">
                  <c:v>10128.5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17-01DB-4B26-9AE8-86D44B0F3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86523160"/>
        <c:axId val="286523552"/>
        <c:axId val="286726888"/>
      </c:bar3DChart>
      <c:catAx>
        <c:axId val="286523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6523552"/>
        <c:crosses val="autoZero"/>
        <c:auto val="1"/>
        <c:lblAlgn val="ctr"/>
        <c:lblOffset val="100"/>
        <c:noMultiLvlLbl val="0"/>
      </c:catAx>
      <c:valAx>
        <c:axId val="286523552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86523160"/>
        <c:crosses val="autoZero"/>
        <c:crossBetween val="between"/>
      </c:valAx>
      <c:serAx>
        <c:axId val="286726888"/>
        <c:scaling>
          <c:orientation val="minMax"/>
        </c:scaling>
        <c:delete val="1"/>
        <c:axPos val="b"/>
        <c:majorTickMark val="out"/>
        <c:minorTickMark val="none"/>
        <c:tickLblPos val="nextTo"/>
        <c:crossAx val="286523552"/>
        <c:crosses val="autoZero"/>
      </c:serAx>
      <c:spPr>
        <a:noFill/>
        <a:ln w="25489">
          <a:noFill/>
        </a:ln>
      </c:spPr>
    </c:plotArea>
    <c:legend>
      <c:legendPos val="r"/>
      <c:layout>
        <c:manualLayout>
          <c:xMode val="edge"/>
          <c:yMode val="edge"/>
          <c:x val="0.37595069989496621"/>
          <c:y val="3.9238095612593886E-2"/>
          <c:w val="0.62066721010518955"/>
          <c:h val="0.55583430738090489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25">
          <a:noFill/>
        </a:ln>
      </c:spPr>
    </c:sideWall>
    <c:backWall>
      <c:thickness val="0"/>
      <c:spPr>
        <a:noFill/>
        <a:ln w="25325">
          <a:noFill/>
        </a:ln>
      </c:spPr>
    </c:backWall>
    <c:plotArea>
      <c:layout>
        <c:manualLayout>
          <c:layoutTarget val="inner"/>
          <c:xMode val="edge"/>
          <c:yMode val="edge"/>
          <c:x val="0.1620845602651155"/>
          <c:y val="0.19785847207453139"/>
          <c:w val="0.75320579477635174"/>
          <c:h val="0.4357552864496537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99-40CA-A931-EA7336A2C91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99-40CA-A931-EA7336A2C91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99-40CA-A931-EA7336A2C91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99-40CA-A931-EA7336A2C91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299-40CA-A931-EA7336A2C915}"/>
              </c:ext>
            </c:extLst>
          </c:dPt>
          <c:dLbls>
            <c:dLbl>
              <c:idx val="0"/>
              <c:layout>
                <c:manualLayout>
                  <c:x val="4.1326531774407826E-3"/>
                  <c:y val="-4.4557956502278936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299-40CA-A931-EA7336A2C915}"/>
                </c:ext>
              </c:extLst>
            </c:dLbl>
            <c:dLbl>
              <c:idx val="1"/>
              <c:layout>
                <c:manualLayout>
                  <c:x val="4.1326531774407826E-3"/>
                  <c:y val="-3.394891923983157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3299-40CA-A931-EA7336A2C915}"/>
                </c:ext>
              </c:extLst>
            </c:dLbl>
            <c:dLbl>
              <c:idx val="2"/>
              <c:layout>
                <c:manualLayout>
                  <c:x val="-5.5102042365877775E-3"/>
                  <c:y val="-2.9705304334852627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299-40CA-A931-EA7336A2C915}"/>
                </c:ext>
              </c:extLst>
            </c:dLbl>
            <c:dLbl>
              <c:idx val="3"/>
              <c:layout>
                <c:manualLayout>
                  <c:x val="1.3775510591469444E-3"/>
                  <c:y val="-4.880157140725788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3299-40CA-A931-EA7336A2C915}"/>
                </c:ext>
              </c:extLst>
            </c:dLbl>
            <c:spPr>
              <a:noFill/>
              <a:ln w="29938">
                <a:noFill/>
              </a:ln>
            </c:spPr>
            <c:txPr>
              <a:bodyPr wrap="square" lIns="38100" tIns="19050" rIns="38100" bIns="360000" anchor="t" anchorCtr="1">
                <a:spAutoFit/>
              </a:bodyPr>
              <a:lstStyle/>
              <a:p>
                <a:pPr>
                  <a:defRPr sz="1886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 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95069.7</c:v>
                </c:pt>
                <c:pt idx="1">
                  <c:v>83824.600000000006</c:v>
                </c:pt>
                <c:pt idx="2">
                  <c:v>81862.399999999994</c:v>
                </c:pt>
                <c:pt idx="3">
                  <c:v>80472.7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3299-40CA-A931-EA7336A2C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6524336"/>
        <c:axId val="226881496"/>
        <c:axId val="286727736"/>
      </c:bar3DChart>
      <c:catAx>
        <c:axId val="28652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26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881496"/>
        <c:crosses val="autoZero"/>
        <c:auto val="1"/>
        <c:lblAlgn val="ctr"/>
        <c:lblOffset val="100"/>
        <c:noMultiLvlLbl val="0"/>
      </c:catAx>
      <c:valAx>
        <c:axId val="22688149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86524336"/>
        <c:crosses val="autoZero"/>
        <c:crossBetween val="between"/>
      </c:valAx>
      <c:serAx>
        <c:axId val="286727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26881496"/>
        <c:crosses val="autoZero"/>
      </c:serAx>
      <c:spPr>
        <a:noFill/>
        <a:ln w="2993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4">
          <a:noFill/>
        </a:ln>
      </c:spPr>
    </c:sideWall>
    <c:backWall>
      <c:thickness val="0"/>
      <c:spPr>
        <a:noFill/>
        <a:ln w="25354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13112160123990374"/>
          <c:w val="0.96048524664647061"/>
          <c:h val="0.7581515832862215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206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0-4A22-83C7-EF52B0076B13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E0-4A22-83C7-EF52B0076B1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E0-4A22-83C7-EF52B0076B1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E0-4A22-83C7-EF52B0076B1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CE0-4A22-83C7-EF52B0076B13}"/>
              </c:ext>
            </c:extLst>
          </c:dPt>
          <c:dLbls>
            <c:dLbl>
              <c:idx val="0"/>
              <c:layout>
                <c:manualLayout>
                  <c:x val="2.5663392443291771E-2"/>
                  <c:y val="-8.293906887526826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309</a:t>
                    </a:r>
                    <a:r>
                      <a:rPr lang="en-US" baseline="0" dirty="0"/>
                      <a:t> 219,0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E0-4A22-83C7-EF52B0076B13}"/>
                </c:ext>
              </c:extLst>
            </c:dLbl>
            <c:dLbl>
              <c:idx val="1"/>
              <c:layout>
                <c:manualLayout>
                  <c:x val="9.5649960373372905E-3"/>
                  <c:y val="-6.2721980198495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E0-4A22-83C7-EF52B0076B13}"/>
                </c:ext>
              </c:extLst>
            </c:dLbl>
            <c:dLbl>
              <c:idx val="2"/>
              <c:layout>
                <c:manualLayout>
                  <c:x val="1.5429621321838052E-2"/>
                  <c:y val="-5.7015805410521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E0-4A22-83C7-EF52B0076B13}"/>
                </c:ext>
              </c:extLst>
            </c:dLbl>
            <c:dLbl>
              <c:idx val="3"/>
              <c:layout>
                <c:manualLayout>
                  <c:x val="1.7337045915414465E-2"/>
                  <c:y val="-5.3147686628574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E0-4A22-83C7-EF52B0076B13}"/>
                </c:ext>
              </c:extLst>
            </c:dLbl>
            <c:dLbl>
              <c:idx val="4"/>
              <c:layout>
                <c:manualLayout>
                  <c:x val="1.5970721182856067E-2"/>
                  <c:y val="-2.6507620941020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CE0-4A22-83C7-EF52B0076B13}"/>
                </c:ext>
              </c:extLst>
            </c:dLbl>
            <c:spPr>
              <a:noFill/>
              <a:ln w="2115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309319</c:v>
                </c:pt>
                <c:pt idx="1">
                  <c:v>358619.3</c:v>
                </c:pt>
                <c:pt idx="2">
                  <c:v>223976.6</c:v>
                </c:pt>
                <c:pt idx="3">
                  <c:v>221799.3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5CE0-4A22-83C7-EF52B0076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882280"/>
        <c:axId val="226882672"/>
        <c:axId val="286728584"/>
      </c:bar3DChart>
      <c:catAx>
        <c:axId val="22688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6882672"/>
        <c:crosses val="autoZero"/>
        <c:auto val="1"/>
        <c:lblAlgn val="ctr"/>
        <c:lblOffset val="100"/>
        <c:noMultiLvlLbl val="0"/>
      </c:catAx>
      <c:valAx>
        <c:axId val="22688267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6882280"/>
        <c:crosses val="autoZero"/>
        <c:crossBetween val="between"/>
      </c:valAx>
      <c:serAx>
        <c:axId val="286728584"/>
        <c:scaling>
          <c:orientation val="minMax"/>
        </c:scaling>
        <c:delete val="1"/>
        <c:axPos val="b"/>
        <c:majorTickMark val="out"/>
        <c:minorTickMark val="none"/>
        <c:tickLblPos val="nextTo"/>
        <c:crossAx val="226882672"/>
        <c:crosses val="autoZero"/>
      </c:serAx>
      <c:spPr>
        <a:noFill/>
        <a:ln w="2521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70">
          <a:noFill/>
        </a:ln>
      </c:spPr>
    </c:sideWall>
    <c:backWall>
      <c:thickness val="0"/>
      <c:spPr>
        <a:noFill/>
        <a:ln w="25370">
          <a:noFill/>
        </a:ln>
      </c:spPr>
    </c:backWall>
    <c:plotArea>
      <c:layout>
        <c:manualLayout>
          <c:layoutTarget val="inner"/>
          <c:xMode val="edge"/>
          <c:yMode val="edge"/>
          <c:x val="2.5881165968460024E-3"/>
          <c:y val="0.35468809509850768"/>
          <c:w val="0.96537845721930993"/>
          <c:h val="0.3837395668007251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EA-4321-9A22-27C4A28A8459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EA-4321-9A22-27C4A28A8459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EA-4321-9A22-27C4A28A8459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EA-4321-9A22-27C4A28A8459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EA-4321-9A22-27C4A28A8459}"/>
              </c:ext>
            </c:extLst>
          </c:dPt>
          <c:dLbls>
            <c:dLbl>
              <c:idx val="0"/>
              <c:layout>
                <c:manualLayout>
                  <c:x val="2.0986550743236382E-2"/>
                  <c:y val="-0.2484490269856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EA-4321-9A22-27C4A28A8459}"/>
                </c:ext>
              </c:extLst>
            </c:dLbl>
            <c:dLbl>
              <c:idx val="1"/>
              <c:layout>
                <c:manualLayout>
                  <c:x val="1.9680680410623364E-2"/>
                  <c:y val="-0.24107597395284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EA-4321-9A22-27C4A28A8459}"/>
                </c:ext>
              </c:extLst>
            </c:dLbl>
            <c:dLbl>
              <c:idx val="2"/>
              <c:layout>
                <c:manualLayout>
                  <c:x val="2.0629606776033781E-2"/>
                  <c:y val="-0.24709428490327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EA-4321-9A22-27C4A28A8459}"/>
                </c:ext>
              </c:extLst>
            </c:dLbl>
            <c:dLbl>
              <c:idx val="3"/>
              <c:layout>
                <c:manualLayout>
                  <c:x val="1.5320563709428137E-2"/>
                  <c:y val="-0.24312390364797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AEA-4321-9A22-27C4A28A8459}"/>
                </c:ext>
              </c:extLst>
            </c:dLbl>
            <c:dLbl>
              <c:idx val="4"/>
              <c:layout>
                <c:manualLayout>
                  <c:x val="1.0554089709762533E-2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EA-4321-9A22-27C4A28A8459}"/>
                </c:ext>
              </c:extLst>
            </c:dLbl>
            <c:spPr>
              <a:noFill/>
              <a:ln w="299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13144.9</c:v>
                </c:pt>
                <c:pt idx="1">
                  <c:v>13909.1</c:v>
                </c:pt>
                <c:pt idx="2">
                  <c:v>14279.3</c:v>
                </c:pt>
                <c:pt idx="3">
                  <c:v>14065.1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EA-4321-9A22-27C4A28A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0507464"/>
        <c:axId val="226883064"/>
        <c:axId val="0"/>
      </c:bar3DChart>
      <c:catAx>
        <c:axId val="22050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21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8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883064"/>
        <c:crosses val="autoZero"/>
        <c:auto val="1"/>
        <c:lblAlgn val="ctr"/>
        <c:lblOffset val="100"/>
        <c:noMultiLvlLbl val="0"/>
      </c:catAx>
      <c:valAx>
        <c:axId val="22688306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20507464"/>
        <c:crosses val="autoZero"/>
        <c:crossBetween val="between"/>
      </c:valAx>
      <c:spPr>
        <a:noFill/>
        <a:ln w="256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.10220119797885148"/>
          <c:y val="0.29930387968691047"/>
          <c:w val="0.88068901287397761"/>
          <c:h val="0.639573591762568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DB-49FF-ADFE-DA97835C9B4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DB-49FF-ADFE-DA97835C9B4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DB-49FF-ADFE-DA97835C9B4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7DB-49FF-ADFE-DA97835C9B4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7DB-49FF-ADFE-DA97835C9B43}"/>
              </c:ext>
            </c:extLst>
          </c:dPt>
          <c:dLbls>
            <c:dLbl>
              <c:idx val="0"/>
              <c:layout>
                <c:manualLayout>
                  <c:x val="9.0480683976975167E-3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DB-49FF-ADFE-DA97835C9B43}"/>
                </c:ext>
              </c:extLst>
            </c:dLbl>
            <c:dLbl>
              <c:idx val="1"/>
              <c:layout>
                <c:manualLayout>
                  <c:x val="7.5400569980812078E-3"/>
                  <c:y val="-4.2253521126760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DB-49FF-ADFE-DA97835C9B43}"/>
                </c:ext>
              </c:extLst>
            </c:dLbl>
            <c:dLbl>
              <c:idx val="2"/>
              <c:layout>
                <c:manualLayout>
                  <c:x val="2.0914519741039951E-2"/>
                  <c:y val="-5.2699474888496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DB-49FF-ADFE-DA97835C9B43}"/>
                </c:ext>
              </c:extLst>
            </c:dLbl>
            <c:dLbl>
              <c:idx val="3"/>
              <c:layout>
                <c:manualLayout>
                  <c:x val="1.6910470085293613E-2"/>
                  <c:y val="-5.5956523114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DB-49FF-ADFE-DA97835C9B43}"/>
                </c:ext>
              </c:extLst>
            </c:dLbl>
            <c:dLbl>
              <c:idx val="4"/>
              <c:layout>
                <c:manualLayout>
                  <c:x val="-3.016022799232616E-3"/>
                  <c:y val="-5.1643192488262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DB-49FF-ADFE-DA97835C9B43}"/>
                </c:ext>
              </c:extLst>
            </c:dLbl>
            <c:spPr>
              <a:noFill/>
              <a:ln w="3066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4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79195</c:v>
                </c:pt>
                <c:pt idx="1">
                  <c:v>114347.6</c:v>
                </c:pt>
                <c:pt idx="2">
                  <c:v>15189.4</c:v>
                </c:pt>
                <c:pt idx="3">
                  <c:v>14845.1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C7DB-49FF-ADFE-DA97835C9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884240"/>
        <c:axId val="226884632"/>
        <c:axId val="227382216"/>
      </c:bar3DChart>
      <c:catAx>
        <c:axId val="22688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46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4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884632"/>
        <c:crosses val="autoZero"/>
        <c:auto val="1"/>
        <c:lblAlgn val="ctr"/>
        <c:lblOffset val="100"/>
        <c:noMultiLvlLbl val="0"/>
      </c:catAx>
      <c:valAx>
        <c:axId val="22688463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6884240"/>
        <c:crosses val="autoZero"/>
        <c:crossBetween val="between"/>
      </c:valAx>
      <c:serAx>
        <c:axId val="227382216"/>
        <c:scaling>
          <c:orientation val="minMax"/>
        </c:scaling>
        <c:delete val="1"/>
        <c:axPos val="b"/>
        <c:majorTickMark val="out"/>
        <c:minorTickMark val="none"/>
        <c:tickLblPos val="nextTo"/>
        <c:crossAx val="226884632"/>
        <c:crosses val="autoZero"/>
      </c:serAx>
      <c:spPr>
        <a:noFill/>
        <a:ln w="2681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1">
          <a:noFill/>
        </a:ln>
      </c:spPr>
    </c:sideWall>
    <c:backWall>
      <c:thickness val="0"/>
      <c:spPr>
        <a:noFill/>
        <a:ln w="25351">
          <a:noFill/>
        </a:ln>
      </c:spPr>
    </c:backWall>
    <c:plotArea>
      <c:layout>
        <c:manualLayout>
          <c:layoutTarget val="inner"/>
          <c:xMode val="edge"/>
          <c:yMode val="edge"/>
          <c:x val="3.5982472848653836E-2"/>
          <c:y val="2.0751057429308443E-2"/>
          <c:w val="0.95875379838397479"/>
          <c:h val="0.8860725901723618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741-41B9-9234-592EB36C32F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8741-41B9-9234-592EB36C32F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8741-41B9-9234-592EB36C32F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8741-41B9-9234-592EB36C32F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8741-41B9-9234-592EB36C32F3}"/>
              </c:ext>
            </c:extLst>
          </c:dPt>
          <c:dLbls>
            <c:dLbl>
              <c:idx val="0"/>
              <c:layout>
                <c:manualLayout>
                  <c:x val="2.4950651392687651E-2"/>
                  <c:y val="-0.12166154487515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41-41B9-9234-592EB36C32F3}"/>
                </c:ext>
              </c:extLst>
            </c:dLbl>
            <c:dLbl>
              <c:idx val="1"/>
              <c:layout>
                <c:manualLayout>
                  <c:x val="2.3704073093306698E-2"/>
                  <c:y val="-0.11200550421307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41-41B9-9234-592EB36C32F3}"/>
                </c:ext>
              </c:extLst>
            </c:dLbl>
            <c:dLbl>
              <c:idx val="2"/>
              <c:layout>
                <c:manualLayout>
                  <c:x val="1.1339632484296952E-2"/>
                  <c:y val="-9.7076115178232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41-41B9-9234-592EB36C32F3}"/>
                </c:ext>
              </c:extLst>
            </c:dLbl>
            <c:dLbl>
              <c:idx val="3"/>
              <c:layout>
                <c:manualLayout>
                  <c:x val="1.8768542698738674E-2"/>
                  <c:y val="-0.10717769149417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41-41B9-9234-592EB36C32F3}"/>
                </c:ext>
              </c:extLst>
            </c:dLbl>
            <c:dLbl>
              <c:idx val="4"/>
              <c:layout>
                <c:manualLayout>
                  <c:x val="1.5882470717163586E-3"/>
                  <c:y val="-3.3796023321917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41-41B9-9234-592EB36C32F3}"/>
                </c:ext>
              </c:extLst>
            </c:dLbl>
            <c:spPr>
              <a:noFill/>
              <a:ln w="271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1023843.9</c:v>
                </c:pt>
                <c:pt idx="1">
                  <c:v>1133919.8999999999</c:v>
                </c:pt>
                <c:pt idx="2">
                  <c:v>1084403.6000000001</c:v>
                </c:pt>
                <c:pt idx="3">
                  <c:v>1103528.2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8741-41B9-9234-592EB36C3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885024"/>
        <c:axId val="225019920"/>
        <c:axId val="227383488"/>
      </c:bar3DChart>
      <c:catAx>
        <c:axId val="22688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0113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73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5019920"/>
        <c:crosses val="autoZero"/>
        <c:auto val="1"/>
        <c:lblAlgn val="ctr"/>
        <c:lblOffset val="100"/>
        <c:noMultiLvlLbl val="0"/>
      </c:catAx>
      <c:valAx>
        <c:axId val="22501992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26885024"/>
        <c:crosses val="autoZero"/>
        <c:crossBetween val="between"/>
      </c:valAx>
      <c:serAx>
        <c:axId val="227383488"/>
        <c:scaling>
          <c:orientation val="minMax"/>
        </c:scaling>
        <c:delete val="1"/>
        <c:axPos val="b"/>
        <c:majorTickMark val="out"/>
        <c:minorTickMark val="none"/>
        <c:tickLblPos val="nextTo"/>
        <c:crossAx val="225019920"/>
        <c:crosses val="autoZero"/>
      </c:serAx>
      <c:spPr>
        <a:noFill/>
        <a:ln w="22731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127000">
        <a:schemeClr val="bg1"/>
      </a:glow>
    </a:effectLst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21607340910294706"/>
          <c:w val="1"/>
          <c:h val="0.51647741727703844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1-3CDD-4470-89C8-CB992B306B64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3-3CDD-4470-89C8-CB992B306B64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 w="25601">
                <a:noFill/>
              </a:ln>
            </c:spPr>
            <c:extLst>
              <c:ext xmlns:c16="http://schemas.microsoft.com/office/drawing/2014/chart" uri="{C3380CC4-5D6E-409C-BE32-E72D297353CC}">
                <c16:uniqueId val="{00000005-3CDD-4470-89C8-CB992B306B64}"/>
              </c:ext>
            </c:extLst>
          </c:dPt>
          <c:dLbls>
            <c:dLbl>
              <c:idx val="0"/>
              <c:layout>
                <c:manualLayout>
                  <c:x val="-4.2612178010069347E-3"/>
                  <c:y val="-0.34885597174714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DD-4470-89C8-CB992B306B64}"/>
                </c:ext>
              </c:extLst>
            </c:dLbl>
            <c:dLbl>
              <c:idx val="1"/>
              <c:layout>
                <c:manualLayout>
                  <c:x val="2.019248463012754E-3"/>
                  <c:y val="-0.337273373710606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  <a:r>
                      <a:rPr lang="en-US" baseline="0" dirty="0"/>
                      <a:t> 037,7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DD-4470-89C8-CB992B306B64}"/>
                </c:ext>
              </c:extLst>
            </c:dLbl>
            <c:dLbl>
              <c:idx val="2"/>
              <c:layout>
                <c:manualLayout>
                  <c:x val="1.6281584788590656E-2"/>
                  <c:y val="-0.337273373710606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  <a:r>
                      <a:rPr lang="en-US" baseline="0" dirty="0"/>
                      <a:t> 020,5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DD-4470-89C8-CB992B306B64}"/>
                </c:ext>
              </c:extLst>
            </c:dLbl>
            <c:dLbl>
              <c:idx val="3"/>
              <c:layout>
                <c:manualLayout>
                  <c:x val="1.7251355432011103E-2"/>
                  <c:y val="-0.3416677989096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DD-4470-89C8-CB992B306B64}"/>
                </c:ext>
              </c:extLst>
            </c:dLbl>
            <c:spPr>
              <a:noFill/>
              <a:ln w="2560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11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 formatCode="#,##0.00">
                  <c:v>18145.8</c:v>
                </c:pt>
                <c:pt idx="1">
                  <c:v>20037.099999999999</c:v>
                </c:pt>
                <c:pt idx="2" formatCode="#,##0.00">
                  <c:v>20020.5</c:v>
                </c:pt>
                <c:pt idx="3" formatCode="#,##0.00">
                  <c:v>19622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DD-4470-89C8-CB992B306B64}"/>
            </c:ext>
          </c:extLst>
        </c:ser>
        <c:ser>
          <c:idx val="1"/>
          <c:order val="1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DD-4470-89C8-CB992B306B64}"/>
            </c:ext>
          </c:extLst>
        </c:ser>
        <c:ser>
          <c:idx val="3"/>
          <c:order val="2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4472C4"/>
            </a:solidFill>
            <a:ln w="25601">
              <a:noFill/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DD-4470-89C8-CB992B306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6388312"/>
        <c:axId val="288997144"/>
        <c:axId val="0"/>
      </c:bar3DChart>
      <c:catAx>
        <c:axId val="22638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40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8997144"/>
        <c:crosses val="autoZero"/>
        <c:auto val="1"/>
        <c:lblAlgn val="ctr"/>
        <c:lblOffset val="100"/>
        <c:noMultiLvlLbl val="0"/>
      </c:catAx>
      <c:valAx>
        <c:axId val="2889971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26388312"/>
        <c:crosses val="autoZero"/>
        <c:crossBetween val="between"/>
      </c:valAx>
      <c:spPr>
        <a:noFill/>
        <a:ln w="2560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1.6434943899555487E-3"/>
          <c:w val="0.99493845409491566"/>
          <c:h val="0.8179110034417734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60-489C-A46A-CFA19A60DA9D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60-489C-A46A-CFA19A60DA9D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60-489C-A46A-CFA19A60DA9D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60-489C-A46A-CFA19A60DA9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31881">
                <a:noFill/>
              </a:ln>
            </c:spPr>
            <c:extLst>
              <c:ext xmlns:c16="http://schemas.microsoft.com/office/drawing/2014/chart" uri="{C3380CC4-5D6E-409C-BE32-E72D297353CC}">
                <c16:uniqueId val="{00000009-A460-489C-A46A-CFA19A60DA9D}"/>
              </c:ext>
            </c:extLst>
          </c:dPt>
          <c:dLbls>
            <c:dLbl>
              <c:idx val="0"/>
              <c:layout>
                <c:manualLayout>
                  <c:x val="1.3238457029688317E-3"/>
                  <c:y val="-7.480126522646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60-489C-A46A-CFA19A60DA9D}"/>
                </c:ext>
              </c:extLst>
            </c:dLbl>
            <c:dLbl>
              <c:idx val="1"/>
              <c:layout>
                <c:manualLayout>
                  <c:x val="1.1382988249149429E-2"/>
                  <c:y val="-8.0756856612435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60-489C-A46A-CFA19A60DA9D}"/>
                </c:ext>
              </c:extLst>
            </c:dLbl>
            <c:dLbl>
              <c:idx val="2"/>
              <c:layout>
                <c:manualLayout>
                  <c:x val="1.5090485896196014E-2"/>
                  <c:y val="-9.3108361454818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60-489C-A46A-CFA19A60DA9D}"/>
                </c:ext>
              </c:extLst>
            </c:dLbl>
            <c:dLbl>
              <c:idx val="3"/>
              <c:layout>
                <c:manualLayout>
                  <c:x val="1.1911171412688161E-2"/>
                  <c:y val="-7.1121109861267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60-489C-A46A-CFA19A60DA9D}"/>
                </c:ext>
              </c:extLst>
            </c:dLbl>
            <c:dLbl>
              <c:idx val="4"/>
              <c:layout>
                <c:manualLayout>
                  <c:x val="0"/>
                  <c:y val="-3.8600723763570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60-489C-A46A-CFA19A60DA9D}"/>
                </c:ext>
              </c:extLst>
            </c:dLbl>
            <c:spPr>
              <a:noFill/>
              <a:ln w="3188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145336.4</c:v>
                </c:pt>
                <c:pt idx="1">
                  <c:v>162256</c:v>
                </c:pt>
                <c:pt idx="2">
                  <c:v>160984</c:v>
                </c:pt>
                <c:pt idx="3">
                  <c:v>158437.29999999999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A460-489C-A46A-CFA19A60D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8997928"/>
        <c:axId val="288998320"/>
        <c:axId val="288994744"/>
      </c:bar3DChart>
      <c:catAx>
        <c:axId val="28899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95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8998320"/>
        <c:crosses val="autoZero"/>
        <c:auto val="1"/>
        <c:lblAlgn val="ctr"/>
        <c:lblOffset val="100"/>
        <c:noMultiLvlLbl val="0"/>
      </c:catAx>
      <c:valAx>
        <c:axId val="28899832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88997928"/>
        <c:crosses val="autoZero"/>
        <c:crossBetween val="between"/>
      </c:valAx>
      <c:serAx>
        <c:axId val="288994744"/>
        <c:scaling>
          <c:orientation val="minMax"/>
        </c:scaling>
        <c:delete val="1"/>
        <c:axPos val="b"/>
        <c:majorTickMark val="out"/>
        <c:minorTickMark val="none"/>
        <c:tickLblPos val="nextTo"/>
        <c:crossAx val="288998320"/>
        <c:crosses val="autoZero"/>
      </c:serAx>
      <c:spPr>
        <a:noFill/>
        <a:ln w="2681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23">
          <a:noFill/>
        </a:ln>
      </c:spPr>
    </c:sideWall>
    <c:backWall>
      <c:thickness val="0"/>
      <c:spPr>
        <a:noFill/>
        <a:ln w="25323">
          <a:noFill/>
        </a:ln>
      </c:spPr>
    </c:backWall>
    <c:plotArea>
      <c:layout>
        <c:manualLayout>
          <c:layoutTarget val="inner"/>
          <c:xMode val="edge"/>
          <c:yMode val="edge"/>
          <c:x val="1.0873086475278366E-2"/>
          <c:y val="3.4025978771215083E-2"/>
          <c:w val="0.92280832178632033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182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1-4D59-4D52-B5FC-87A5186BF041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3-4D59-4D52-B5FC-87A5186BF04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5-4D59-4D52-B5FC-87A5186BF0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4D59-4D52-B5FC-87A5186BF041}"/>
              </c:ext>
            </c:extLst>
          </c:dPt>
          <c:dLbls>
            <c:dLbl>
              <c:idx val="0"/>
              <c:layout>
                <c:manualLayout>
                  <c:x val="1.7997244114935427E-3"/>
                  <c:y val="-6.5353282741826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59-4D52-B5FC-87A5186BF041}"/>
                </c:ext>
              </c:extLst>
            </c:dLbl>
            <c:dLbl>
              <c:idx val="1"/>
              <c:layout>
                <c:manualLayout>
                  <c:x val="7.1987466245246471E-3"/>
                  <c:y val="-3.7122969837587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9-4D52-B5FC-87A5186BF041}"/>
                </c:ext>
              </c:extLst>
            </c:dLbl>
            <c:dLbl>
              <c:idx val="2"/>
              <c:layout>
                <c:manualLayout>
                  <c:x val="0"/>
                  <c:y val="-3.712296983758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59-4D52-B5FC-87A5186BF041}"/>
                </c:ext>
              </c:extLst>
            </c:dLbl>
            <c:dLbl>
              <c:idx val="3"/>
              <c:layout>
                <c:manualLayout>
                  <c:x val="3.5993733122622242E-3"/>
                  <c:y val="-6.4965197215777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59-4D52-B5FC-87A5186BF0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59-4D52-B5FC-87A5186BF041}"/>
                </c:ext>
              </c:extLst>
            </c:dLbl>
            <c:spPr>
              <a:noFill/>
              <a:ln w="2518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66451.899999999994</c:v>
                </c:pt>
                <c:pt idx="1">
                  <c:v>75248.2</c:v>
                </c:pt>
                <c:pt idx="2">
                  <c:v>77023.199999999997</c:v>
                </c:pt>
                <c:pt idx="3">
                  <c:v>75380.2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4D59-4D52-B5FC-87A5186BF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8999104"/>
        <c:axId val="288999496"/>
        <c:axId val="288995592"/>
      </c:bar3DChart>
      <c:catAx>
        <c:axId val="2889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14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84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8999496"/>
        <c:crosses val="autoZero"/>
        <c:auto val="1"/>
        <c:lblAlgn val="ctr"/>
        <c:lblOffset val="100"/>
        <c:noMultiLvlLbl val="0"/>
      </c:catAx>
      <c:valAx>
        <c:axId val="28899949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88999104"/>
        <c:crosses val="autoZero"/>
        <c:crossBetween val="between"/>
      </c:valAx>
      <c:serAx>
        <c:axId val="288995592"/>
        <c:scaling>
          <c:orientation val="minMax"/>
        </c:scaling>
        <c:delete val="1"/>
        <c:axPos val="b"/>
        <c:majorTickMark val="out"/>
        <c:minorTickMark val="none"/>
        <c:tickLblPos val="nextTo"/>
        <c:crossAx val="288999496"/>
        <c:crosses val="autoZero"/>
      </c:serAx>
      <c:spPr>
        <a:noFill/>
        <a:ln w="2518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63">
          <a:noFill/>
        </a:ln>
      </c:spPr>
    </c:sideWall>
    <c:backWall>
      <c:thickness val="0"/>
      <c:spPr>
        <a:noFill/>
        <a:ln w="25363">
          <a:noFill/>
        </a:ln>
      </c:spPr>
    </c:backWall>
    <c:plotArea>
      <c:layout>
        <c:manualLayout>
          <c:layoutTarget val="inner"/>
          <c:xMode val="edge"/>
          <c:yMode val="edge"/>
          <c:x val="2.2634389829701462E-2"/>
          <c:y val="3.4032402832433827E-2"/>
          <c:w val="0.96480753728335344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9664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1-E637-4B9D-AFDD-6EBCA1EA9BA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3-E637-4B9D-AFDD-6EBCA1EA9BA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5-E637-4B9D-AFDD-6EBCA1EA9BA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637-4B9D-AFDD-6EBCA1EA9BA8}"/>
              </c:ext>
            </c:extLst>
          </c:dPt>
          <c:dLbls>
            <c:dLbl>
              <c:idx val="0"/>
              <c:layout>
                <c:manualLayout>
                  <c:x val="0"/>
                  <c:y val="-4.1787587441349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37-4B9D-AFDD-6EBCA1EA9BA8}"/>
                </c:ext>
              </c:extLst>
            </c:dLbl>
            <c:dLbl>
              <c:idx val="1"/>
              <c:layout>
                <c:manualLayout>
                  <c:x val="1.9596588033427664E-3"/>
                  <c:y val="-1.3929195813783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37-4B9D-AFDD-6EBCA1EA9BA8}"/>
                </c:ext>
              </c:extLst>
            </c:dLbl>
            <c:dLbl>
              <c:idx val="2"/>
              <c:layout>
                <c:manualLayout>
                  <c:x val="9.7982940167141916E-3"/>
                  <c:y val="-6.5002913797654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37-4B9D-AFDD-6EBCA1EA9BA8}"/>
                </c:ext>
              </c:extLst>
            </c:dLbl>
            <c:dLbl>
              <c:idx val="3"/>
              <c:layout>
                <c:manualLayout>
                  <c:x val="-5.8789764100285156E-3"/>
                  <c:y val="-4.1787587441349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637-4B9D-AFDD-6EBCA1EA9B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637-4B9D-AFDD-6EBCA1EA9BA8}"/>
                </c:ext>
              </c:extLst>
            </c:dLbl>
            <c:spPr>
              <a:noFill/>
              <a:ln w="2966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33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27154.9</c:v>
                </c:pt>
                <c:pt idx="1">
                  <c:v>53321.4</c:v>
                </c:pt>
                <c:pt idx="2">
                  <c:v>1722.9</c:v>
                </c:pt>
                <c:pt idx="3">
                  <c:v>1635.9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E637-4B9D-AFDD-6EBCA1EA9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9000672"/>
        <c:axId val="286521592"/>
        <c:axId val="288996440"/>
      </c:bar3DChart>
      <c:catAx>
        <c:axId val="28900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10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33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6521592"/>
        <c:crosses val="autoZero"/>
        <c:auto val="1"/>
        <c:lblAlgn val="ctr"/>
        <c:lblOffset val="100"/>
        <c:noMultiLvlLbl val="0"/>
      </c:catAx>
      <c:valAx>
        <c:axId val="286521592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89000672"/>
        <c:crosses val="autoZero"/>
        <c:crossBetween val="between"/>
      </c:valAx>
      <c:serAx>
        <c:axId val="288996440"/>
        <c:scaling>
          <c:orientation val="minMax"/>
        </c:scaling>
        <c:delete val="1"/>
        <c:axPos val="b"/>
        <c:majorTickMark val="out"/>
        <c:minorTickMark val="none"/>
        <c:tickLblPos val="nextTo"/>
        <c:crossAx val="286521592"/>
        <c:crosses val="autoZero"/>
      </c:serAx>
      <c:spPr>
        <a:noFill/>
        <a:ln w="2966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33712041405273446"/>
          <c:w val="0.95866932801064542"/>
          <c:h val="0.59147758687039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8F-4832-94E0-3D43619E9D76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8F-4832-94E0-3D43619E9D76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8F-4832-94E0-3D43619E9D76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8F-4832-94E0-3D43619E9D76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8F-4832-94E0-3D43619E9D76}"/>
              </c:ext>
            </c:extLst>
          </c:dPt>
          <c:dLbls>
            <c:dLbl>
              <c:idx val="0"/>
              <c:layout>
                <c:manualLayout>
                  <c:x val="2.2117185643339077E-2"/>
                  <c:y val="-0.16282335774461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8F-4832-94E0-3D43619E9D76}"/>
                </c:ext>
              </c:extLst>
            </c:dLbl>
            <c:dLbl>
              <c:idx val="1"/>
              <c:layout>
                <c:manualLayout>
                  <c:x val="9.4674868137506855E-3"/>
                  <c:y val="-0.350272437884510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8F-4832-94E0-3D43619E9D76}"/>
                </c:ext>
              </c:extLst>
            </c:dLbl>
            <c:dLbl>
              <c:idx val="2"/>
              <c:layout>
                <c:manualLayout>
                  <c:x val="1.6749841960564751E-2"/>
                  <c:y val="-0.35168619466503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8F-4832-94E0-3D43619E9D76}"/>
                </c:ext>
              </c:extLst>
            </c:dLbl>
            <c:dLbl>
              <c:idx val="3"/>
              <c:layout>
                <c:manualLayout>
                  <c:x val="1.0798121466963063E-2"/>
                  <c:y val="-0.32451772932119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8F-4832-94E0-3D43619E9D76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8F-4832-94E0-3D43619E9D76}"/>
                </c:ext>
              </c:extLst>
            </c:dLbl>
            <c:spPr>
              <a:noFill/>
              <a:ln w="254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1834.5</c:v>
                </c:pt>
                <c:pt idx="1">
                  <c:v>10128.5</c:v>
                </c:pt>
                <c:pt idx="2">
                  <c:v>9081.7999999999993</c:v>
                </c:pt>
                <c:pt idx="3">
                  <c:v>8916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8F-4832-94E0-3D43619E9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717448"/>
        <c:axId val="287717840"/>
        <c:axId val="0"/>
      </c:bar3DChart>
      <c:catAx>
        <c:axId val="28771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8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7717840"/>
        <c:crosses val="autoZero"/>
        <c:auto val="1"/>
        <c:lblAlgn val="ctr"/>
        <c:lblOffset val="100"/>
        <c:noMultiLvlLbl val="0"/>
      </c:catAx>
      <c:valAx>
        <c:axId val="28771784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8771744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7.1557348495978629E-3"/>
          <c:y val="0.26252160124659624"/>
          <c:w val="0.95866932801064542"/>
          <c:h val="0.591477586870393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5-4514-8359-CDC25DB611E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5-4514-8359-CDC25DB611E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95-4514-8359-CDC25DB611E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95-4514-8359-CDC25DB611E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95-4514-8359-CDC25DB611E5}"/>
              </c:ext>
            </c:extLst>
          </c:dPt>
          <c:dLbls>
            <c:dLbl>
              <c:idx val="0"/>
              <c:layout>
                <c:manualLayout>
                  <c:x val="7.0702410945773127E-3"/>
                  <c:y val="-8.18518236329962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</a:t>
                    </a:r>
                    <a:r>
                      <a:rPr lang="en-US" baseline="0" dirty="0"/>
                      <a:t> 460,3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5-4514-8359-CDC25DB611E5}"/>
                </c:ext>
              </c:extLst>
            </c:dLbl>
            <c:dLbl>
              <c:idx val="1"/>
              <c:layout>
                <c:manualLayout>
                  <c:x val="7.2788107776970918E-3"/>
                  <c:y val="-7.1714872252053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5-4514-8359-CDC25DB611E5}"/>
                </c:ext>
              </c:extLst>
            </c:dLbl>
            <c:dLbl>
              <c:idx val="2"/>
              <c:layout>
                <c:manualLayout>
                  <c:x val="7.2788107776971447E-3"/>
                  <c:y val="-6.1893721512966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95-4514-8359-CDC25DB611E5}"/>
                </c:ext>
              </c:extLst>
            </c:dLbl>
            <c:dLbl>
              <c:idx val="3"/>
              <c:layout>
                <c:manualLayout>
                  <c:x val="-1.4349051872274458E-3"/>
                  <c:y val="-6.719326216010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95-4514-8359-CDC25DB611E5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95-4514-8359-CDC25DB611E5}"/>
                </c:ext>
              </c:extLst>
            </c:dLbl>
            <c:spPr>
              <a:noFill/>
              <a:ln w="211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План 2022 г.</c:v>
                </c:pt>
                <c:pt idx="1">
                  <c:v>План 2023 г.</c:v>
                </c:pt>
                <c:pt idx="2">
                  <c:v>План 2024 г.</c:v>
                </c:pt>
                <c:pt idx="3">
                  <c:v>План 2025 г.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30460.3</c:v>
                </c:pt>
                <c:pt idx="1">
                  <c:v>31636.400000000001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1A95-4514-8359-CDC25DB61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7870344"/>
        <c:axId val="287718624"/>
        <c:axId val="288379752"/>
      </c:bar3DChart>
      <c:catAx>
        <c:axId val="28787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1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7718624"/>
        <c:crosses val="autoZero"/>
        <c:auto val="1"/>
        <c:lblAlgn val="ctr"/>
        <c:lblOffset val="100"/>
        <c:noMultiLvlLbl val="0"/>
      </c:catAx>
      <c:valAx>
        <c:axId val="287718624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87870344"/>
        <c:crosses val="autoZero"/>
        <c:crossBetween val="between"/>
      </c:valAx>
      <c:serAx>
        <c:axId val="288379752"/>
        <c:scaling>
          <c:orientation val="minMax"/>
        </c:scaling>
        <c:delete val="1"/>
        <c:axPos val="b"/>
        <c:majorTickMark val="out"/>
        <c:minorTickMark val="none"/>
        <c:tickLblPos val="nextTo"/>
        <c:crossAx val="287718624"/>
        <c:crosses val="autoZero"/>
      </c:serAx>
      <c:spPr>
        <a:noFill/>
        <a:ln w="251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7624078688069176E-2"/>
          <c:y val="0.114319643789791"/>
          <c:w val="0.96714579248605226"/>
          <c:h val="0.55640759392829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5CC49C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-2.3660708343099891E-2"/>
                  <c:y val="-3.9518722852855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7B-4D38-B97A-58D149D626B5}"/>
                </c:ext>
              </c:extLst>
            </c:dLbl>
            <c:dLbl>
              <c:idx val="1"/>
              <c:layout>
                <c:manualLayout>
                  <c:x val="-2.0185338674770917E-2"/>
                  <c:y val="-3.145063625208799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  <a:r>
                      <a:rPr lang="en-US" baseline="0" dirty="0"/>
                      <a:t> 521,7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7B-4D38-B97A-58D149D626B5}"/>
                </c:ext>
              </c:extLst>
            </c:dLbl>
            <c:dLbl>
              <c:idx val="2"/>
              <c:layout>
                <c:manualLayout>
                  <c:x val="-1.7449693788276571E-2"/>
                  <c:y val="-2.6217977597095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</a:t>
                    </a:r>
                    <a:r>
                      <a:rPr lang="en-US" baseline="0" dirty="0"/>
                      <a:t> 905,4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7B-4D38-B97A-58D149D626B5}"/>
                </c:ext>
              </c:extLst>
            </c:dLbl>
            <c:dLbl>
              <c:idx val="3"/>
              <c:layout>
                <c:manualLayout>
                  <c:x val="-2.2050716648291176E-2"/>
                  <c:y val="-3.9357162218446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2183.1</c:v>
                </c:pt>
                <c:pt idx="1">
                  <c:v>3521.7</c:v>
                </c:pt>
                <c:pt idx="2">
                  <c:v>38905.5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7B-4D38-B97A-58D149D626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B0F0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4870980157248812E-2"/>
                  <c:y val="-2.1388603322777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7B-4D38-B97A-58D149D626B5}"/>
                </c:ext>
              </c:extLst>
            </c:dLbl>
            <c:dLbl>
              <c:idx val="1"/>
              <c:layout>
                <c:manualLayout>
                  <c:x val="1.7834457572626961E-2"/>
                  <c:y val="-6.5796704658896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7B-4D38-B97A-58D149D626B5}"/>
                </c:ext>
              </c:extLst>
            </c:dLbl>
            <c:dLbl>
              <c:idx val="2"/>
              <c:layout>
                <c:manualLayout>
                  <c:x val="7.5134489114990722E-3"/>
                  <c:y val="-6.046189813498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7B-4D38-B97A-58D149D626B5}"/>
                </c:ext>
              </c:extLst>
            </c:dLbl>
            <c:dLbl>
              <c:idx val="3"/>
              <c:layout>
                <c:manualLayout>
                  <c:x val="-1.1760382212421904E-2"/>
                  <c:y val="-5.247621629126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2281.6</c:v>
                </c:pt>
                <c:pt idx="1">
                  <c:v>3518.8</c:v>
                </c:pt>
                <c:pt idx="2">
                  <c:v>39558.5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7B-4D38-B97A-58D149D626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79443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7995931324460958E-2"/>
                  <c:y val="-6.838064181304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7B-4D38-B97A-58D149D626B5}"/>
                </c:ext>
              </c:extLst>
            </c:dLbl>
            <c:dLbl>
              <c:idx val="1"/>
              <c:layout>
                <c:manualLayout>
                  <c:x val="4.8622277478473086E-2"/>
                  <c:y val="-3.4286228678898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D7B-4D38-B97A-58D149D626B5}"/>
                </c:ext>
              </c:extLst>
            </c:dLbl>
            <c:dLbl>
              <c:idx val="2"/>
              <c:layout>
                <c:manualLayout>
                  <c:x val="5.3008242390753683E-2"/>
                  <c:y val="-3.9518677009575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B-4D38-B97A-58D149D626B5}"/>
                </c:ext>
              </c:extLst>
            </c:dLbl>
            <c:dLbl>
              <c:idx val="3"/>
              <c:layout>
                <c:manualLayout>
                  <c:x val="1.6170525542080118E-2"/>
                  <c:y val="-2.3614297331067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2243.1999999999998</c:v>
                </c:pt>
                <c:pt idx="1">
                  <c:v>3472</c:v>
                </c:pt>
                <c:pt idx="2">
                  <c:v>37560.6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D7B-4D38-B97A-58D149D62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7719408"/>
        <c:axId val="287719800"/>
        <c:axId val="0"/>
      </c:bar3DChart>
      <c:catAx>
        <c:axId val="28771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6398">
            <a:noFill/>
          </a:ln>
        </c:spPr>
        <c:txPr>
          <a:bodyPr rot="-60000000" spcFirstLastPara="1" vertOverflow="ellipsis" vert="horz" wrap="square" anchor="ctr" anchorCtr="0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7719800"/>
        <c:crosses val="autoZero"/>
        <c:auto val="1"/>
        <c:lblAlgn val="ctr"/>
        <c:lblOffset val="100"/>
        <c:noMultiLvlLbl val="0"/>
      </c:catAx>
      <c:valAx>
        <c:axId val="287719800"/>
        <c:scaling>
          <c:orientation val="minMax"/>
        </c:scaling>
        <c:delete val="1"/>
        <c:axPos val="l"/>
        <c:majorGridlines>
          <c:spPr>
            <a:ln w="96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287719408"/>
        <c:crossesAt val="1"/>
        <c:crossBetween val="between"/>
      </c:valAx>
      <c:spPr>
        <a:noFill/>
        <a:ln w="25639">
          <a:noFill/>
        </a:ln>
      </c:spPr>
    </c:plotArea>
    <c:legend>
      <c:legendPos val="t"/>
      <c:layout>
        <c:manualLayout>
          <c:xMode val="edge"/>
          <c:yMode val="edge"/>
          <c:x val="0.22294721428840142"/>
          <c:y val="0.88652989243615254"/>
          <c:w val="0.5364648823527709"/>
          <c:h val="0.11347010756384747"/>
        </c:manualLayout>
      </c:layout>
      <c:overlay val="0"/>
      <c:txPr>
        <a:bodyPr/>
        <a:lstStyle/>
        <a:p>
          <a:pPr>
            <a:defRPr sz="16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tx>
          <c:spPr>
            <a:solidFill>
              <a:srgbClr val="F7944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1371768780175018E-2"/>
                  <c:y val="-3.7516153423421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B9-487F-A02E-D386EBD4D24E}"/>
                </c:ext>
              </c:extLst>
            </c:dLbl>
            <c:dLbl>
              <c:idx val="1"/>
              <c:layout>
                <c:manualLayout>
                  <c:x val="2.4436934749030928E-2"/>
                  <c:y val="-3.2284967283157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B9-487F-A02E-D386EBD4D24E}"/>
                </c:ext>
              </c:extLst>
            </c:dLbl>
            <c:dLbl>
              <c:idx val="2"/>
              <c:layout>
                <c:manualLayout>
                  <c:x val="1.0332526641474243E-2"/>
                  <c:y val="-6.1651477126594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B9-487F-A02E-D386EBD4D2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720000" anchor="t" anchorCtr="0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01.01.2024 г.</c:v>
                </c:pt>
                <c:pt idx="1">
                  <c:v>на 01.01.2025 г.</c:v>
                </c:pt>
                <c:pt idx="2">
                  <c:v>на 01.01.2026 г.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49828.2</c:v>
                </c:pt>
                <c:pt idx="1">
                  <c:v>54689.9</c:v>
                </c:pt>
                <c:pt idx="2">
                  <c:v>52250.6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DEB9-487F-A02E-D386EBD4D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0507552"/>
        <c:axId val="290507944"/>
        <c:axId val="0"/>
      </c:bar3DChart>
      <c:catAx>
        <c:axId val="290507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0507944"/>
        <c:crosses val="autoZero"/>
        <c:auto val="1"/>
        <c:lblAlgn val="ctr"/>
        <c:lblOffset val="100"/>
        <c:noMultiLvlLbl val="0"/>
      </c:catAx>
      <c:valAx>
        <c:axId val="290507944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9050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057437634178801"/>
          <c:y val="0.89879540205959596"/>
          <c:w val="0.74728515606026757"/>
          <c:h val="9.3694586563032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F8BFE-41DC-4033-9E31-A3D03111552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23E3D2-3CF2-465E-9F5D-9DE69E50AC98}">
      <dgm:prSet phldrT="[Текст]" custT="1"/>
      <dgm:spPr>
        <a:solidFill>
          <a:srgbClr val="FF7C80">
            <a:alpha val="90000"/>
          </a:srgbClr>
        </a:solidFill>
      </dgm:spPr>
      <dgm:t>
        <a:bodyPr/>
        <a:lstStyle/>
        <a:p>
          <a:r>
            <a:rPr lang="ru-RU" sz="1000" b="1" dirty="0">
              <a:latin typeface="+mj-lt"/>
              <a:cs typeface="Times New Roman" panose="02020603050405020304" pitchFamily="18" charset="0"/>
            </a:rPr>
            <a:t>Муниципальный орган управления образованием </a:t>
          </a:r>
          <a:r>
            <a:rPr lang="ru-RU" sz="1000" b="1" i="0" baseline="0" dirty="0">
              <a:latin typeface="+mj-lt"/>
              <a:cs typeface="Times New Roman" panose="02020603050405020304" pitchFamily="18" charset="0"/>
            </a:rPr>
            <a:t>городского</a:t>
          </a:r>
          <a:r>
            <a:rPr lang="ru-RU" sz="1000" b="1" dirty="0">
              <a:latin typeface="+mj-lt"/>
              <a:cs typeface="Times New Roman" panose="02020603050405020304" pitchFamily="18" charset="0"/>
            </a:rPr>
            <a:t> округа Красноуфимск</a:t>
          </a:r>
        </a:p>
      </dgm:t>
    </dgm:pt>
    <dgm:pt modelId="{4CBEE8FD-4CAC-4C5E-BDBD-2A0264460B30}" type="parTrans" cxnId="{72BDBA73-2DD4-4990-82C9-B505ED80C9F8}">
      <dgm:prSet/>
      <dgm:spPr/>
      <dgm:t>
        <a:bodyPr/>
        <a:lstStyle/>
        <a:p>
          <a:endParaRPr lang="ru-RU"/>
        </a:p>
      </dgm:t>
    </dgm:pt>
    <dgm:pt modelId="{5ECA285D-38E1-408C-9D59-3018D87C51EB}" type="sibTrans" cxnId="{72BDBA73-2DD4-4990-82C9-B505ED80C9F8}">
      <dgm:prSet/>
      <dgm:spPr/>
      <dgm:t>
        <a:bodyPr/>
        <a:lstStyle/>
        <a:p>
          <a:endParaRPr lang="ru-RU"/>
        </a:p>
      </dgm:t>
    </dgm:pt>
    <dgm:pt modelId="{B15A4F59-01F3-4019-8D43-D81F7C24A6C3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дошкольного образования </a:t>
          </a:r>
        </a:p>
        <a:p>
          <a:endParaRPr lang="ru-RU" sz="1100" dirty="0"/>
        </a:p>
        <a:p>
          <a:r>
            <a:rPr lang="ru-RU" sz="1400" b="1" dirty="0"/>
            <a:t>380 772,3 тыс. руб.</a:t>
          </a:r>
        </a:p>
      </dgm:t>
    </dgm:pt>
    <dgm:pt modelId="{4E14D6EC-A864-4A20-81E1-1A84CF35CB09}" type="parTrans" cxnId="{ACED9D2A-04F2-454D-AAB4-553E2CF1C65E}">
      <dgm:prSet/>
      <dgm:spPr/>
      <dgm:t>
        <a:bodyPr/>
        <a:lstStyle/>
        <a:p>
          <a:endParaRPr lang="ru-RU"/>
        </a:p>
      </dgm:t>
    </dgm:pt>
    <dgm:pt modelId="{E1CFCC34-B022-4FF4-9A37-FFBBCDAAC357}" type="sibTrans" cxnId="{ACED9D2A-04F2-454D-AAB4-553E2CF1C65E}">
      <dgm:prSet/>
      <dgm:spPr/>
      <dgm:t>
        <a:bodyPr/>
        <a:lstStyle/>
        <a:p>
          <a:endParaRPr lang="ru-RU"/>
        </a:p>
      </dgm:t>
    </dgm:pt>
    <dgm:pt modelId="{01E27019-0869-42E6-800A-CD2B23636BF8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общего образования </a:t>
          </a:r>
        </a:p>
        <a:p>
          <a:endParaRPr lang="ru-RU" sz="1400" b="1" dirty="0"/>
        </a:p>
        <a:p>
          <a:r>
            <a:rPr lang="ru-RU" sz="1400" b="1" dirty="0"/>
            <a:t>497 201,2 тыс. руб.</a:t>
          </a:r>
        </a:p>
      </dgm:t>
    </dgm:pt>
    <dgm:pt modelId="{CE2217CD-DBD9-4DC6-8AEE-FD72F6C69E1C}" type="parTrans" cxnId="{5E512F55-DFC6-4FE4-9C31-196A5E1E7AC7}">
      <dgm:prSet/>
      <dgm:spPr/>
      <dgm:t>
        <a:bodyPr/>
        <a:lstStyle/>
        <a:p>
          <a:endParaRPr lang="ru-RU"/>
        </a:p>
      </dgm:t>
    </dgm:pt>
    <dgm:pt modelId="{DFE030B4-240D-4463-98CA-52AC2A7603C1}" type="sibTrans" cxnId="{5E512F55-DFC6-4FE4-9C31-196A5E1E7AC7}">
      <dgm:prSet/>
      <dgm:spPr/>
      <dgm:t>
        <a:bodyPr/>
        <a:lstStyle/>
        <a:p>
          <a:endParaRPr lang="ru-RU"/>
        </a:p>
      </dgm:t>
    </dgm:pt>
    <dgm:pt modelId="{F6830383-0E8C-4DFA-8DB3-86F3CB587E5E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Развитие системы дополнительного образования, отдыха и оздоровления детей </a:t>
          </a:r>
        </a:p>
        <a:p>
          <a:r>
            <a:rPr lang="ru-RU" sz="1400" b="1" dirty="0"/>
            <a:t>132 589,0 тыс. руб.</a:t>
          </a:r>
        </a:p>
      </dgm:t>
    </dgm:pt>
    <dgm:pt modelId="{0C7190C0-92C7-463B-BE34-59187F062ACF}" type="parTrans" cxnId="{47025FB5-D6AE-4B2F-934A-396B8FB0BEE8}">
      <dgm:prSet/>
      <dgm:spPr/>
      <dgm:t>
        <a:bodyPr/>
        <a:lstStyle/>
        <a:p>
          <a:endParaRPr lang="ru-RU"/>
        </a:p>
      </dgm:t>
    </dgm:pt>
    <dgm:pt modelId="{E181D6B0-B5E6-4EE4-9733-87F2621C5B06}" type="sibTrans" cxnId="{47025FB5-D6AE-4B2F-934A-396B8FB0BEE8}">
      <dgm:prSet/>
      <dgm:spPr/>
      <dgm:t>
        <a:bodyPr/>
        <a:lstStyle/>
        <a:p>
          <a:endParaRPr lang="ru-RU"/>
        </a:p>
      </dgm:t>
    </dgm:pt>
    <dgm:pt modelId="{A1D0673A-7E8F-4504-84A2-9B8D98F4D624}">
      <dgm:prSet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sz="1400" b="1" dirty="0"/>
            <a:t>Укрепление и развитие материально-технической базы </a:t>
          </a:r>
        </a:p>
        <a:p>
          <a:endParaRPr lang="ru-RU" sz="1400" b="1" dirty="0"/>
        </a:p>
        <a:p>
          <a:r>
            <a:rPr lang="ru-RU" sz="1400" b="1" dirty="0"/>
            <a:t>10 815,4 тыс. руб.</a:t>
          </a:r>
        </a:p>
      </dgm:t>
    </dgm:pt>
    <dgm:pt modelId="{5D3A71C6-D482-4527-BE07-5A7E3A03D8F1}" type="parTrans" cxnId="{B77DE805-76FC-4C0B-ADF7-E11B7AF1DB1F}">
      <dgm:prSet/>
      <dgm:spPr/>
      <dgm:t>
        <a:bodyPr/>
        <a:lstStyle/>
        <a:p>
          <a:endParaRPr lang="ru-RU"/>
        </a:p>
      </dgm:t>
    </dgm:pt>
    <dgm:pt modelId="{C994BD26-2B8C-4F05-BAE4-756C3D6A964D}" type="sibTrans" cxnId="{B77DE805-76FC-4C0B-ADF7-E11B7AF1DB1F}">
      <dgm:prSet/>
      <dgm:spPr/>
      <dgm:t>
        <a:bodyPr/>
        <a:lstStyle/>
        <a:p>
          <a:endParaRPr lang="ru-RU"/>
        </a:p>
      </dgm:t>
    </dgm:pt>
    <dgm:pt modelId="{9E27243F-6A82-44DE-9C0F-E9FDF09E8EFB}">
      <dgm:prSet custT="1"/>
      <dgm:spPr>
        <a:solidFill>
          <a:srgbClr val="FF7C80">
            <a:alpha val="90000"/>
          </a:srgbClr>
        </a:solidFill>
      </dgm:spPr>
      <dgm:t>
        <a:bodyPr/>
        <a:lstStyle/>
        <a:p>
          <a:r>
            <a:rPr lang="ru-RU" sz="1400" b="1" dirty="0"/>
            <a:t>Обеспечение  реализации муниципальной программы "Развитие системы образования в городском округе Красноуфимск»</a:t>
          </a:r>
        </a:p>
        <a:p>
          <a:r>
            <a:rPr lang="ru-RU" sz="1400" b="1" dirty="0"/>
            <a:t>112 542,1 тыс. руб.</a:t>
          </a:r>
        </a:p>
      </dgm:t>
    </dgm:pt>
    <dgm:pt modelId="{4C6843C2-E020-42BF-82C5-AFFE40E089D2}" type="parTrans" cxnId="{33F843E2-8DB9-4F4B-8DCA-A27D99121FA7}">
      <dgm:prSet/>
      <dgm:spPr/>
      <dgm:t>
        <a:bodyPr/>
        <a:lstStyle/>
        <a:p>
          <a:endParaRPr lang="ru-RU"/>
        </a:p>
      </dgm:t>
    </dgm:pt>
    <dgm:pt modelId="{A10A7249-52DE-4527-B966-3DC89271DDAB}" type="sibTrans" cxnId="{33F843E2-8DB9-4F4B-8DCA-A27D99121FA7}">
      <dgm:prSet/>
      <dgm:spPr/>
      <dgm:t>
        <a:bodyPr/>
        <a:lstStyle/>
        <a:p>
          <a:endParaRPr lang="ru-RU"/>
        </a:p>
      </dgm:t>
    </dgm:pt>
    <dgm:pt modelId="{E62C3848-36F3-42EC-9E12-1A71624DD6F6}" type="pres">
      <dgm:prSet presAssocID="{678F8BFE-41DC-4033-9E31-A3D03111552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DF3F3A-1B0F-4CE8-8983-CC9A2ADEAC5C}" type="pres">
      <dgm:prSet presAssocID="{BD23E3D2-3CF2-465E-9F5D-9DE69E50AC98}" presName="hierRoot1" presStyleCnt="0"/>
      <dgm:spPr/>
    </dgm:pt>
    <dgm:pt modelId="{149C38CA-57D0-4769-B8D2-E449DFC7F949}" type="pres">
      <dgm:prSet presAssocID="{BD23E3D2-3CF2-465E-9F5D-9DE69E50AC98}" presName="composite" presStyleCnt="0"/>
      <dgm:spPr/>
    </dgm:pt>
    <dgm:pt modelId="{EB01467A-24EF-4CF1-9DB9-271318AA8A7C}" type="pres">
      <dgm:prSet presAssocID="{BD23E3D2-3CF2-465E-9F5D-9DE69E50AC98}" presName="background" presStyleLbl="node0" presStyleIdx="0" presStyleCnt="2"/>
      <dgm:spPr/>
    </dgm:pt>
    <dgm:pt modelId="{955AEAC7-18F2-4A22-B262-31CC5BA3DD5D}" type="pres">
      <dgm:prSet presAssocID="{BD23E3D2-3CF2-465E-9F5D-9DE69E50AC98}" presName="text" presStyleLbl="fgAcc0" presStyleIdx="0" presStyleCnt="2" custScaleX="132345" custScaleY="157536" custLinFactNeighborX="11604" custLinFactNeighborY="-75592">
        <dgm:presLayoutVars>
          <dgm:chPref val="3"/>
        </dgm:presLayoutVars>
      </dgm:prSet>
      <dgm:spPr/>
    </dgm:pt>
    <dgm:pt modelId="{6EE7058E-B6AF-4AC4-86A0-9B365813DFE6}" type="pres">
      <dgm:prSet presAssocID="{BD23E3D2-3CF2-465E-9F5D-9DE69E50AC98}" presName="hierChild2" presStyleCnt="0"/>
      <dgm:spPr/>
    </dgm:pt>
    <dgm:pt modelId="{43F51467-BFDB-43E7-9B74-D8B47758090F}" type="pres">
      <dgm:prSet presAssocID="{4E14D6EC-A864-4A20-81E1-1A84CF35CB09}" presName="Name10" presStyleLbl="parChTrans1D2" presStyleIdx="0" presStyleCnt="4"/>
      <dgm:spPr/>
    </dgm:pt>
    <dgm:pt modelId="{49F9006D-075C-4CEB-ABAE-BF5624EE49B3}" type="pres">
      <dgm:prSet presAssocID="{B15A4F59-01F3-4019-8D43-D81F7C24A6C3}" presName="hierRoot2" presStyleCnt="0"/>
      <dgm:spPr/>
    </dgm:pt>
    <dgm:pt modelId="{CAB57FEE-E8C9-4BB2-A292-B7BF22BF9359}" type="pres">
      <dgm:prSet presAssocID="{B15A4F59-01F3-4019-8D43-D81F7C24A6C3}" presName="composite2" presStyleCnt="0"/>
      <dgm:spPr/>
    </dgm:pt>
    <dgm:pt modelId="{6E04E424-EE40-450E-A1B7-995FECB7B053}" type="pres">
      <dgm:prSet presAssocID="{B15A4F59-01F3-4019-8D43-D81F7C24A6C3}" presName="background2" presStyleLbl="node2" presStyleIdx="0" presStyleCnt="4"/>
      <dgm:spPr/>
    </dgm:pt>
    <dgm:pt modelId="{9D9556CA-C012-4486-8AAD-EC16067A5CC0}" type="pres">
      <dgm:prSet presAssocID="{B15A4F59-01F3-4019-8D43-D81F7C24A6C3}" presName="text2" presStyleLbl="fgAcc2" presStyleIdx="0" presStyleCnt="4" custScaleX="117911" custScaleY="210978" custLinFactX="8483" custLinFactY="-100000" custLinFactNeighborX="100000" custLinFactNeighborY="-136047">
        <dgm:presLayoutVars>
          <dgm:chPref val="3"/>
        </dgm:presLayoutVars>
      </dgm:prSet>
      <dgm:spPr/>
    </dgm:pt>
    <dgm:pt modelId="{3BE9EE40-35F5-4FE6-B072-573BE7E49CFD}" type="pres">
      <dgm:prSet presAssocID="{B15A4F59-01F3-4019-8D43-D81F7C24A6C3}" presName="hierChild3" presStyleCnt="0"/>
      <dgm:spPr/>
    </dgm:pt>
    <dgm:pt modelId="{AB07C32D-CE88-455D-BEC9-7ABA9DDB67B6}" type="pres">
      <dgm:prSet presAssocID="{CE2217CD-DBD9-4DC6-8AEE-FD72F6C69E1C}" presName="Name10" presStyleLbl="parChTrans1D2" presStyleIdx="1" presStyleCnt="4"/>
      <dgm:spPr/>
    </dgm:pt>
    <dgm:pt modelId="{8E013714-7678-4FDF-A4DF-5F65972F3333}" type="pres">
      <dgm:prSet presAssocID="{01E27019-0869-42E6-800A-CD2B23636BF8}" presName="hierRoot2" presStyleCnt="0"/>
      <dgm:spPr/>
    </dgm:pt>
    <dgm:pt modelId="{2CB4B6EA-F6BC-4DE1-99E9-7BA91465640C}" type="pres">
      <dgm:prSet presAssocID="{01E27019-0869-42E6-800A-CD2B23636BF8}" presName="composite2" presStyleCnt="0"/>
      <dgm:spPr/>
    </dgm:pt>
    <dgm:pt modelId="{8C9A087D-2219-4B78-91FC-6C1E73204610}" type="pres">
      <dgm:prSet presAssocID="{01E27019-0869-42E6-800A-CD2B23636BF8}" presName="background2" presStyleLbl="node2" presStyleIdx="1" presStyleCnt="4"/>
      <dgm:spPr/>
    </dgm:pt>
    <dgm:pt modelId="{D8E7B6D6-E2C8-4781-93C6-5473E9989B70}" type="pres">
      <dgm:prSet presAssocID="{01E27019-0869-42E6-800A-CD2B23636BF8}" presName="text2" presStyleLbl="fgAcc2" presStyleIdx="1" presStyleCnt="4" custScaleX="151511" custScaleY="134132" custLinFactX="25827" custLinFactNeighborX="100000" custLinFactNeighborY="-90252">
        <dgm:presLayoutVars>
          <dgm:chPref val="3"/>
        </dgm:presLayoutVars>
      </dgm:prSet>
      <dgm:spPr/>
    </dgm:pt>
    <dgm:pt modelId="{038A8744-0B87-42AB-8845-6E97595F6402}" type="pres">
      <dgm:prSet presAssocID="{01E27019-0869-42E6-800A-CD2B23636BF8}" presName="hierChild3" presStyleCnt="0"/>
      <dgm:spPr/>
    </dgm:pt>
    <dgm:pt modelId="{B3E095FA-5022-4F37-89A9-0D86B8D88D3E}" type="pres">
      <dgm:prSet presAssocID="{5D3A71C6-D482-4527-BE07-5A7E3A03D8F1}" presName="Name10" presStyleLbl="parChTrans1D2" presStyleIdx="2" presStyleCnt="4"/>
      <dgm:spPr/>
    </dgm:pt>
    <dgm:pt modelId="{7F96889D-8AED-4B99-8D54-0A5FD235BBDD}" type="pres">
      <dgm:prSet presAssocID="{A1D0673A-7E8F-4504-84A2-9B8D98F4D624}" presName="hierRoot2" presStyleCnt="0"/>
      <dgm:spPr/>
    </dgm:pt>
    <dgm:pt modelId="{EB6AEF64-0166-4F63-9F26-DA7BEF251AC4}" type="pres">
      <dgm:prSet presAssocID="{A1D0673A-7E8F-4504-84A2-9B8D98F4D624}" presName="composite2" presStyleCnt="0"/>
      <dgm:spPr/>
    </dgm:pt>
    <dgm:pt modelId="{CF46AA32-BDC2-4625-8544-D47A2E9325C5}" type="pres">
      <dgm:prSet presAssocID="{A1D0673A-7E8F-4504-84A2-9B8D98F4D624}" presName="background2" presStyleLbl="node2" presStyleIdx="2" presStyleCnt="4"/>
      <dgm:spPr/>
    </dgm:pt>
    <dgm:pt modelId="{EE7389FB-77E2-4F80-B838-C8EC1830D32F}" type="pres">
      <dgm:prSet presAssocID="{A1D0673A-7E8F-4504-84A2-9B8D98F4D624}" presName="text2" presStyleLbl="fgAcc2" presStyleIdx="2" presStyleCnt="4" custScaleX="170613" custScaleY="171957" custLinFactX="-100000" custLinFactNeighborX="-105837" custLinFactNeighborY="55543">
        <dgm:presLayoutVars>
          <dgm:chPref val="3"/>
        </dgm:presLayoutVars>
      </dgm:prSet>
      <dgm:spPr/>
    </dgm:pt>
    <dgm:pt modelId="{002954A0-3D49-401F-8435-0E59EE46053A}" type="pres">
      <dgm:prSet presAssocID="{A1D0673A-7E8F-4504-84A2-9B8D98F4D624}" presName="hierChild3" presStyleCnt="0"/>
      <dgm:spPr/>
    </dgm:pt>
    <dgm:pt modelId="{D48576E5-08CD-4A81-9A0C-2872A5BE465A}" type="pres">
      <dgm:prSet presAssocID="{0C7190C0-92C7-463B-BE34-59187F062ACF}" presName="Name10" presStyleLbl="parChTrans1D2" presStyleIdx="3" presStyleCnt="4"/>
      <dgm:spPr/>
    </dgm:pt>
    <dgm:pt modelId="{7BE4AFD2-CF8F-4CAF-8896-B19D2FD8A33D}" type="pres">
      <dgm:prSet presAssocID="{F6830383-0E8C-4DFA-8DB3-86F3CB587E5E}" presName="hierRoot2" presStyleCnt="0"/>
      <dgm:spPr/>
    </dgm:pt>
    <dgm:pt modelId="{DC1E174B-44F3-40B9-B930-0633DE47AA26}" type="pres">
      <dgm:prSet presAssocID="{F6830383-0E8C-4DFA-8DB3-86F3CB587E5E}" presName="composite2" presStyleCnt="0"/>
      <dgm:spPr/>
    </dgm:pt>
    <dgm:pt modelId="{3D50B202-C457-4498-8131-83B12C9DAC77}" type="pres">
      <dgm:prSet presAssocID="{F6830383-0E8C-4DFA-8DB3-86F3CB587E5E}" presName="background2" presStyleLbl="node2" presStyleIdx="3" presStyleCnt="4"/>
      <dgm:spPr/>
    </dgm:pt>
    <dgm:pt modelId="{B86333B5-E494-4671-9359-59799B56F59F}" type="pres">
      <dgm:prSet presAssocID="{F6830383-0E8C-4DFA-8DB3-86F3CB587E5E}" presName="text2" presStyleLbl="fgAcc2" presStyleIdx="3" presStyleCnt="4" custScaleX="153823" custScaleY="186512" custLinFactY="-100000" custLinFactNeighborX="-66474" custLinFactNeighborY="-110319">
        <dgm:presLayoutVars>
          <dgm:chPref val="3"/>
        </dgm:presLayoutVars>
      </dgm:prSet>
      <dgm:spPr/>
    </dgm:pt>
    <dgm:pt modelId="{C4FA62AE-2911-462E-889D-A487C805616D}" type="pres">
      <dgm:prSet presAssocID="{F6830383-0E8C-4DFA-8DB3-86F3CB587E5E}" presName="hierChild3" presStyleCnt="0"/>
      <dgm:spPr/>
    </dgm:pt>
    <dgm:pt modelId="{B00CD98B-5C20-434D-B138-B91CAECD15C9}" type="pres">
      <dgm:prSet presAssocID="{9E27243F-6A82-44DE-9C0F-E9FDF09E8EFB}" presName="hierRoot1" presStyleCnt="0"/>
      <dgm:spPr/>
    </dgm:pt>
    <dgm:pt modelId="{1F0B5FC5-714F-43B5-88A8-242AA2B3AB44}" type="pres">
      <dgm:prSet presAssocID="{9E27243F-6A82-44DE-9C0F-E9FDF09E8EFB}" presName="composite" presStyleCnt="0"/>
      <dgm:spPr/>
    </dgm:pt>
    <dgm:pt modelId="{CE925DF0-EF54-4E99-8496-6663185CA1A7}" type="pres">
      <dgm:prSet presAssocID="{9E27243F-6A82-44DE-9C0F-E9FDF09E8EFB}" presName="background" presStyleLbl="node0" presStyleIdx="1" presStyleCnt="2"/>
      <dgm:spPr/>
    </dgm:pt>
    <dgm:pt modelId="{89D332BD-CF37-4B83-AD19-203A8E886872}" type="pres">
      <dgm:prSet presAssocID="{9E27243F-6A82-44DE-9C0F-E9FDF09E8EFB}" presName="text" presStyleLbl="fgAcc0" presStyleIdx="1" presStyleCnt="2" custScaleX="209533" custScaleY="184688" custLinFactY="100000" custLinFactNeighborX="9824" custLinFactNeighborY="159055">
        <dgm:presLayoutVars>
          <dgm:chPref val="3"/>
        </dgm:presLayoutVars>
      </dgm:prSet>
      <dgm:spPr/>
    </dgm:pt>
    <dgm:pt modelId="{1C6802C0-489A-4707-ABF5-73A311E16476}" type="pres">
      <dgm:prSet presAssocID="{9E27243F-6A82-44DE-9C0F-E9FDF09E8EFB}" presName="hierChild2" presStyleCnt="0"/>
      <dgm:spPr/>
    </dgm:pt>
  </dgm:ptLst>
  <dgm:cxnLst>
    <dgm:cxn modelId="{B77DE805-76FC-4C0B-ADF7-E11B7AF1DB1F}" srcId="{BD23E3D2-3CF2-465E-9F5D-9DE69E50AC98}" destId="{A1D0673A-7E8F-4504-84A2-9B8D98F4D624}" srcOrd="2" destOrd="0" parTransId="{5D3A71C6-D482-4527-BE07-5A7E3A03D8F1}" sibTransId="{C994BD26-2B8C-4F05-BAE4-756C3D6A964D}"/>
    <dgm:cxn modelId="{2F5E8B17-77C2-40F4-A85B-CFFA9A38E811}" type="presOf" srcId="{B15A4F59-01F3-4019-8D43-D81F7C24A6C3}" destId="{9D9556CA-C012-4486-8AAD-EC16067A5CC0}" srcOrd="0" destOrd="0" presId="urn:microsoft.com/office/officeart/2005/8/layout/hierarchy1"/>
    <dgm:cxn modelId="{AFD63B1C-FBCC-4E4E-B9A4-D4CC0EB8EF0A}" type="presOf" srcId="{A1D0673A-7E8F-4504-84A2-9B8D98F4D624}" destId="{EE7389FB-77E2-4F80-B838-C8EC1830D32F}" srcOrd="0" destOrd="0" presId="urn:microsoft.com/office/officeart/2005/8/layout/hierarchy1"/>
    <dgm:cxn modelId="{352F131D-E4C3-47A0-995B-7867A02F200E}" type="presOf" srcId="{0C7190C0-92C7-463B-BE34-59187F062ACF}" destId="{D48576E5-08CD-4A81-9A0C-2872A5BE465A}" srcOrd="0" destOrd="0" presId="urn:microsoft.com/office/officeart/2005/8/layout/hierarchy1"/>
    <dgm:cxn modelId="{F93F2E21-4147-4B21-973C-5E82E91E25A6}" type="presOf" srcId="{F6830383-0E8C-4DFA-8DB3-86F3CB587E5E}" destId="{B86333B5-E494-4671-9359-59799B56F59F}" srcOrd="0" destOrd="0" presId="urn:microsoft.com/office/officeart/2005/8/layout/hierarchy1"/>
    <dgm:cxn modelId="{2D4EA121-1627-4D7C-A21A-B9AAABE550F5}" type="presOf" srcId="{5D3A71C6-D482-4527-BE07-5A7E3A03D8F1}" destId="{B3E095FA-5022-4F37-89A9-0D86B8D88D3E}" srcOrd="0" destOrd="0" presId="urn:microsoft.com/office/officeart/2005/8/layout/hierarchy1"/>
    <dgm:cxn modelId="{86396225-96E2-4F83-9DD7-CAA63BC94D5F}" type="presOf" srcId="{9E27243F-6A82-44DE-9C0F-E9FDF09E8EFB}" destId="{89D332BD-CF37-4B83-AD19-203A8E886872}" srcOrd="0" destOrd="0" presId="urn:microsoft.com/office/officeart/2005/8/layout/hierarchy1"/>
    <dgm:cxn modelId="{ACED9D2A-04F2-454D-AAB4-553E2CF1C65E}" srcId="{BD23E3D2-3CF2-465E-9F5D-9DE69E50AC98}" destId="{B15A4F59-01F3-4019-8D43-D81F7C24A6C3}" srcOrd="0" destOrd="0" parTransId="{4E14D6EC-A864-4A20-81E1-1A84CF35CB09}" sibTransId="{E1CFCC34-B022-4FF4-9A37-FFBBCDAAC357}"/>
    <dgm:cxn modelId="{DDD9696F-4765-4882-8B25-15F5D91D9B3D}" type="presOf" srcId="{678F8BFE-41DC-4033-9E31-A3D031115526}" destId="{E62C3848-36F3-42EC-9E12-1A71624DD6F6}" srcOrd="0" destOrd="0" presId="urn:microsoft.com/office/officeart/2005/8/layout/hierarchy1"/>
    <dgm:cxn modelId="{72BDBA73-2DD4-4990-82C9-B505ED80C9F8}" srcId="{678F8BFE-41DC-4033-9E31-A3D031115526}" destId="{BD23E3D2-3CF2-465E-9F5D-9DE69E50AC98}" srcOrd="0" destOrd="0" parTransId="{4CBEE8FD-4CAC-4C5E-BDBD-2A0264460B30}" sibTransId="{5ECA285D-38E1-408C-9D59-3018D87C51EB}"/>
    <dgm:cxn modelId="{5E512F55-DFC6-4FE4-9C31-196A5E1E7AC7}" srcId="{BD23E3D2-3CF2-465E-9F5D-9DE69E50AC98}" destId="{01E27019-0869-42E6-800A-CD2B23636BF8}" srcOrd="1" destOrd="0" parTransId="{CE2217CD-DBD9-4DC6-8AEE-FD72F6C69E1C}" sibTransId="{DFE030B4-240D-4463-98CA-52AC2A7603C1}"/>
    <dgm:cxn modelId="{D708517C-A481-4413-B6E3-597CA17617BF}" type="presOf" srcId="{CE2217CD-DBD9-4DC6-8AEE-FD72F6C69E1C}" destId="{AB07C32D-CE88-455D-BEC9-7ABA9DDB67B6}" srcOrd="0" destOrd="0" presId="urn:microsoft.com/office/officeart/2005/8/layout/hierarchy1"/>
    <dgm:cxn modelId="{7418AD84-7422-4138-9F09-7C1920FCDC5B}" type="presOf" srcId="{BD23E3D2-3CF2-465E-9F5D-9DE69E50AC98}" destId="{955AEAC7-18F2-4A22-B262-31CC5BA3DD5D}" srcOrd="0" destOrd="0" presId="urn:microsoft.com/office/officeart/2005/8/layout/hierarchy1"/>
    <dgm:cxn modelId="{E915C98E-228B-4CCC-8DB5-7C78E34AD136}" type="presOf" srcId="{01E27019-0869-42E6-800A-CD2B23636BF8}" destId="{D8E7B6D6-E2C8-4781-93C6-5473E9989B70}" srcOrd="0" destOrd="0" presId="urn:microsoft.com/office/officeart/2005/8/layout/hierarchy1"/>
    <dgm:cxn modelId="{47025FB5-D6AE-4B2F-934A-396B8FB0BEE8}" srcId="{BD23E3D2-3CF2-465E-9F5D-9DE69E50AC98}" destId="{F6830383-0E8C-4DFA-8DB3-86F3CB587E5E}" srcOrd="3" destOrd="0" parTransId="{0C7190C0-92C7-463B-BE34-59187F062ACF}" sibTransId="{E181D6B0-B5E6-4EE4-9733-87F2621C5B06}"/>
    <dgm:cxn modelId="{C790CFB7-33D4-43DF-A651-AFFF4EB478AD}" type="presOf" srcId="{4E14D6EC-A864-4A20-81E1-1A84CF35CB09}" destId="{43F51467-BFDB-43E7-9B74-D8B47758090F}" srcOrd="0" destOrd="0" presId="urn:microsoft.com/office/officeart/2005/8/layout/hierarchy1"/>
    <dgm:cxn modelId="{33F843E2-8DB9-4F4B-8DCA-A27D99121FA7}" srcId="{678F8BFE-41DC-4033-9E31-A3D031115526}" destId="{9E27243F-6A82-44DE-9C0F-E9FDF09E8EFB}" srcOrd="1" destOrd="0" parTransId="{4C6843C2-E020-42BF-82C5-AFFE40E089D2}" sibTransId="{A10A7249-52DE-4527-B966-3DC89271DDAB}"/>
    <dgm:cxn modelId="{8899735D-0C1E-4ADE-BEAF-7126B143E320}" type="presParOf" srcId="{E62C3848-36F3-42EC-9E12-1A71624DD6F6}" destId="{56DF3F3A-1B0F-4CE8-8983-CC9A2ADEAC5C}" srcOrd="0" destOrd="0" presId="urn:microsoft.com/office/officeart/2005/8/layout/hierarchy1"/>
    <dgm:cxn modelId="{AFBBB763-9489-4DE5-9C95-D3D175A0DBAC}" type="presParOf" srcId="{56DF3F3A-1B0F-4CE8-8983-CC9A2ADEAC5C}" destId="{149C38CA-57D0-4769-B8D2-E449DFC7F949}" srcOrd="0" destOrd="0" presId="urn:microsoft.com/office/officeart/2005/8/layout/hierarchy1"/>
    <dgm:cxn modelId="{367EFEB7-7D09-46F1-A056-33D5BE7FF38F}" type="presParOf" srcId="{149C38CA-57D0-4769-B8D2-E449DFC7F949}" destId="{EB01467A-24EF-4CF1-9DB9-271318AA8A7C}" srcOrd="0" destOrd="0" presId="urn:microsoft.com/office/officeart/2005/8/layout/hierarchy1"/>
    <dgm:cxn modelId="{68BB16C9-893D-48ED-83AB-E9C8E8A561EA}" type="presParOf" srcId="{149C38CA-57D0-4769-B8D2-E449DFC7F949}" destId="{955AEAC7-18F2-4A22-B262-31CC5BA3DD5D}" srcOrd="1" destOrd="0" presId="urn:microsoft.com/office/officeart/2005/8/layout/hierarchy1"/>
    <dgm:cxn modelId="{42C16403-A4DD-4136-B1E3-1664CA7099C4}" type="presParOf" srcId="{56DF3F3A-1B0F-4CE8-8983-CC9A2ADEAC5C}" destId="{6EE7058E-B6AF-4AC4-86A0-9B365813DFE6}" srcOrd="1" destOrd="0" presId="urn:microsoft.com/office/officeart/2005/8/layout/hierarchy1"/>
    <dgm:cxn modelId="{D25A7252-0BD3-4384-9EDA-DA2E1F4436F3}" type="presParOf" srcId="{6EE7058E-B6AF-4AC4-86A0-9B365813DFE6}" destId="{43F51467-BFDB-43E7-9B74-D8B47758090F}" srcOrd="0" destOrd="0" presId="urn:microsoft.com/office/officeart/2005/8/layout/hierarchy1"/>
    <dgm:cxn modelId="{FDE06130-390B-47BD-BAB2-59F797AFAD07}" type="presParOf" srcId="{6EE7058E-B6AF-4AC4-86A0-9B365813DFE6}" destId="{49F9006D-075C-4CEB-ABAE-BF5624EE49B3}" srcOrd="1" destOrd="0" presId="urn:microsoft.com/office/officeart/2005/8/layout/hierarchy1"/>
    <dgm:cxn modelId="{778CAD3A-E3F8-4DD0-8B8E-45FB7E2B3B37}" type="presParOf" srcId="{49F9006D-075C-4CEB-ABAE-BF5624EE49B3}" destId="{CAB57FEE-E8C9-4BB2-A292-B7BF22BF9359}" srcOrd="0" destOrd="0" presId="urn:microsoft.com/office/officeart/2005/8/layout/hierarchy1"/>
    <dgm:cxn modelId="{0C0A21DE-FC9D-413F-8391-E7E5395418C1}" type="presParOf" srcId="{CAB57FEE-E8C9-4BB2-A292-B7BF22BF9359}" destId="{6E04E424-EE40-450E-A1B7-995FECB7B053}" srcOrd="0" destOrd="0" presId="urn:microsoft.com/office/officeart/2005/8/layout/hierarchy1"/>
    <dgm:cxn modelId="{1F8D3F41-651C-43B4-8D60-D6B05BD9B525}" type="presParOf" srcId="{CAB57FEE-E8C9-4BB2-A292-B7BF22BF9359}" destId="{9D9556CA-C012-4486-8AAD-EC16067A5CC0}" srcOrd="1" destOrd="0" presId="urn:microsoft.com/office/officeart/2005/8/layout/hierarchy1"/>
    <dgm:cxn modelId="{3FE0AE49-0A59-4DD0-BF8F-60AC8CF727E5}" type="presParOf" srcId="{49F9006D-075C-4CEB-ABAE-BF5624EE49B3}" destId="{3BE9EE40-35F5-4FE6-B072-573BE7E49CFD}" srcOrd="1" destOrd="0" presId="urn:microsoft.com/office/officeart/2005/8/layout/hierarchy1"/>
    <dgm:cxn modelId="{9132A249-82B8-4848-B508-7F9EF0039255}" type="presParOf" srcId="{6EE7058E-B6AF-4AC4-86A0-9B365813DFE6}" destId="{AB07C32D-CE88-455D-BEC9-7ABA9DDB67B6}" srcOrd="2" destOrd="0" presId="urn:microsoft.com/office/officeart/2005/8/layout/hierarchy1"/>
    <dgm:cxn modelId="{01458D03-F16D-4F95-AD74-C6B9F2818B87}" type="presParOf" srcId="{6EE7058E-B6AF-4AC4-86A0-9B365813DFE6}" destId="{8E013714-7678-4FDF-A4DF-5F65972F3333}" srcOrd="3" destOrd="0" presId="urn:microsoft.com/office/officeart/2005/8/layout/hierarchy1"/>
    <dgm:cxn modelId="{2750E4E3-F64E-4287-882C-17EB8302EC8F}" type="presParOf" srcId="{8E013714-7678-4FDF-A4DF-5F65972F3333}" destId="{2CB4B6EA-F6BC-4DE1-99E9-7BA91465640C}" srcOrd="0" destOrd="0" presId="urn:microsoft.com/office/officeart/2005/8/layout/hierarchy1"/>
    <dgm:cxn modelId="{C6AD7797-4AC6-4EA7-8371-4766562E7BE5}" type="presParOf" srcId="{2CB4B6EA-F6BC-4DE1-99E9-7BA91465640C}" destId="{8C9A087D-2219-4B78-91FC-6C1E73204610}" srcOrd="0" destOrd="0" presId="urn:microsoft.com/office/officeart/2005/8/layout/hierarchy1"/>
    <dgm:cxn modelId="{3F39F60B-C893-428A-927C-2198BDD4B82A}" type="presParOf" srcId="{2CB4B6EA-F6BC-4DE1-99E9-7BA91465640C}" destId="{D8E7B6D6-E2C8-4781-93C6-5473E9989B70}" srcOrd="1" destOrd="0" presId="urn:microsoft.com/office/officeart/2005/8/layout/hierarchy1"/>
    <dgm:cxn modelId="{2CAAF8A4-5210-4B7F-9A69-BC153EB1D286}" type="presParOf" srcId="{8E013714-7678-4FDF-A4DF-5F65972F3333}" destId="{038A8744-0B87-42AB-8845-6E97595F6402}" srcOrd="1" destOrd="0" presId="urn:microsoft.com/office/officeart/2005/8/layout/hierarchy1"/>
    <dgm:cxn modelId="{9FA58235-B2AB-48A0-A398-F18159EABDED}" type="presParOf" srcId="{6EE7058E-B6AF-4AC4-86A0-9B365813DFE6}" destId="{B3E095FA-5022-4F37-89A9-0D86B8D88D3E}" srcOrd="4" destOrd="0" presId="urn:microsoft.com/office/officeart/2005/8/layout/hierarchy1"/>
    <dgm:cxn modelId="{8D71AFA3-5D94-4F2F-9BEB-C1AD57B57D35}" type="presParOf" srcId="{6EE7058E-B6AF-4AC4-86A0-9B365813DFE6}" destId="{7F96889D-8AED-4B99-8D54-0A5FD235BBDD}" srcOrd="5" destOrd="0" presId="urn:microsoft.com/office/officeart/2005/8/layout/hierarchy1"/>
    <dgm:cxn modelId="{5A969494-DA01-4640-98CF-32E0838D729E}" type="presParOf" srcId="{7F96889D-8AED-4B99-8D54-0A5FD235BBDD}" destId="{EB6AEF64-0166-4F63-9F26-DA7BEF251AC4}" srcOrd="0" destOrd="0" presId="urn:microsoft.com/office/officeart/2005/8/layout/hierarchy1"/>
    <dgm:cxn modelId="{4E7866E6-9F3C-4E6D-96A4-2D4408652915}" type="presParOf" srcId="{EB6AEF64-0166-4F63-9F26-DA7BEF251AC4}" destId="{CF46AA32-BDC2-4625-8544-D47A2E9325C5}" srcOrd="0" destOrd="0" presId="urn:microsoft.com/office/officeart/2005/8/layout/hierarchy1"/>
    <dgm:cxn modelId="{48D554C3-3C31-46BC-B6F1-75FD2B97510D}" type="presParOf" srcId="{EB6AEF64-0166-4F63-9F26-DA7BEF251AC4}" destId="{EE7389FB-77E2-4F80-B838-C8EC1830D32F}" srcOrd="1" destOrd="0" presId="urn:microsoft.com/office/officeart/2005/8/layout/hierarchy1"/>
    <dgm:cxn modelId="{26EF35E9-391B-4C36-85AB-60EDD240E7F0}" type="presParOf" srcId="{7F96889D-8AED-4B99-8D54-0A5FD235BBDD}" destId="{002954A0-3D49-401F-8435-0E59EE46053A}" srcOrd="1" destOrd="0" presId="urn:microsoft.com/office/officeart/2005/8/layout/hierarchy1"/>
    <dgm:cxn modelId="{57D751B7-A46D-4867-BDED-52966F1B3AEF}" type="presParOf" srcId="{6EE7058E-B6AF-4AC4-86A0-9B365813DFE6}" destId="{D48576E5-08CD-4A81-9A0C-2872A5BE465A}" srcOrd="6" destOrd="0" presId="urn:microsoft.com/office/officeart/2005/8/layout/hierarchy1"/>
    <dgm:cxn modelId="{EB2B4DF4-51C5-4BF6-AF46-E52B8E7DE2BA}" type="presParOf" srcId="{6EE7058E-B6AF-4AC4-86A0-9B365813DFE6}" destId="{7BE4AFD2-CF8F-4CAF-8896-B19D2FD8A33D}" srcOrd="7" destOrd="0" presId="urn:microsoft.com/office/officeart/2005/8/layout/hierarchy1"/>
    <dgm:cxn modelId="{E4565FAB-051A-47BA-B367-D7AEF82D907B}" type="presParOf" srcId="{7BE4AFD2-CF8F-4CAF-8896-B19D2FD8A33D}" destId="{DC1E174B-44F3-40B9-B930-0633DE47AA26}" srcOrd="0" destOrd="0" presId="urn:microsoft.com/office/officeart/2005/8/layout/hierarchy1"/>
    <dgm:cxn modelId="{A3F3805F-1277-4FEA-9DD4-BD7184EFD49B}" type="presParOf" srcId="{DC1E174B-44F3-40B9-B930-0633DE47AA26}" destId="{3D50B202-C457-4498-8131-83B12C9DAC77}" srcOrd="0" destOrd="0" presId="urn:microsoft.com/office/officeart/2005/8/layout/hierarchy1"/>
    <dgm:cxn modelId="{2C51FE63-B984-492E-B889-0954DAEDE8E2}" type="presParOf" srcId="{DC1E174B-44F3-40B9-B930-0633DE47AA26}" destId="{B86333B5-E494-4671-9359-59799B56F59F}" srcOrd="1" destOrd="0" presId="urn:microsoft.com/office/officeart/2005/8/layout/hierarchy1"/>
    <dgm:cxn modelId="{A050D397-B2D3-44C7-B641-D4DDDEAC6A0B}" type="presParOf" srcId="{7BE4AFD2-CF8F-4CAF-8896-B19D2FD8A33D}" destId="{C4FA62AE-2911-462E-889D-A487C805616D}" srcOrd="1" destOrd="0" presId="urn:microsoft.com/office/officeart/2005/8/layout/hierarchy1"/>
    <dgm:cxn modelId="{64A485B3-3427-4F57-ABF2-2D6758EB7B00}" type="presParOf" srcId="{E62C3848-36F3-42EC-9E12-1A71624DD6F6}" destId="{B00CD98B-5C20-434D-B138-B91CAECD15C9}" srcOrd="1" destOrd="0" presId="urn:microsoft.com/office/officeart/2005/8/layout/hierarchy1"/>
    <dgm:cxn modelId="{09C3B973-8BA5-40E0-A937-DC6D92D67C0A}" type="presParOf" srcId="{B00CD98B-5C20-434D-B138-B91CAECD15C9}" destId="{1F0B5FC5-714F-43B5-88A8-242AA2B3AB44}" srcOrd="0" destOrd="0" presId="urn:microsoft.com/office/officeart/2005/8/layout/hierarchy1"/>
    <dgm:cxn modelId="{CB3C057B-F0B0-4D36-A6C5-011ED0F4F15F}" type="presParOf" srcId="{1F0B5FC5-714F-43B5-88A8-242AA2B3AB44}" destId="{CE925DF0-EF54-4E99-8496-6663185CA1A7}" srcOrd="0" destOrd="0" presId="urn:microsoft.com/office/officeart/2005/8/layout/hierarchy1"/>
    <dgm:cxn modelId="{C65BF7D8-8BB3-422A-9BD5-8686FC95C110}" type="presParOf" srcId="{1F0B5FC5-714F-43B5-88A8-242AA2B3AB44}" destId="{89D332BD-CF37-4B83-AD19-203A8E886872}" srcOrd="1" destOrd="0" presId="urn:microsoft.com/office/officeart/2005/8/layout/hierarchy1"/>
    <dgm:cxn modelId="{D2822909-902A-4011-B2B9-5ABEFFA6F75E}" type="presParOf" srcId="{B00CD98B-5C20-434D-B138-B91CAECD15C9}" destId="{1C6802C0-489A-4707-ABF5-73A311E1647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576E5-08CD-4A81-9A0C-2872A5BE465A}">
      <dsp:nvSpPr>
        <dsp:cNvPr id="0" name=""/>
        <dsp:cNvSpPr/>
      </dsp:nvSpPr>
      <dsp:spPr>
        <a:xfrm>
          <a:off x="4471529" y="530312"/>
          <a:ext cx="2290479" cy="737932"/>
        </a:xfrm>
        <a:custGeom>
          <a:avLst/>
          <a:gdLst/>
          <a:ahLst/>
          <a:cxnLst/>
          <a:rect l="0" t="0" r="0" b="0"/>
          <a:pathLst>
            <a:path>
              <a:moveTo>
                <a:pt x="0" y="737932"/>
              </a:moveTo>
              <a:lnTo>
                <a:pt x="2290479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095FA-5022-4F37-89A9-0D86B8D88D3E}">
      <dsp:nvSpPr>
        <dsp:cNvPr id="0" name=""/>
        <dsp:cNvSpPr/>
      </dsp:nvSpPr>
      <dsp:spPr>
        <a:xfrm>
          <a:off x="2530522" y="1268244"/>
          <a:ext cx="1941007" cy="1468251"/>
        </a:xfrm>
        <a:custGeom>
          <a:avLst/>
          <a:gdLst/>
          <a:ahLst/>
          <a:cxnLst/>
          <a:rect l="0" t="0" r="0" b="0"/>
          <a:pathLst>
            <a:path>
              <a:moveTo>
                <a:pt x="1941007" y="0"/>
              </a:moveTo>
              <a:lnTo>
                <a:pt x="1941007" y="1347190"/>
              </a:lnTo>
              <a:lnTo>
                <a:pt x="0" y="1347190"/>
              </a:lnTo>
              <a:lnTo>
                <a:pt x="0" y="146825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7C32D-CE88-455D-BEC9-7ABA9DDB67B6}">
      <dsp:nvSpPr>
        <dsp:cNvPr id="0" name=""/>
        <dsp:cNvSpPr/>
      </dsp:nvSpPr>
      <dsp:spPr>
        <a:xfrm>
          <a:off x="4423841" y="1268244"/>
          <a:ext cx="91440" cy="258411"/>
        </a:xfrm>
        <a:custGeom>
          <a:avLst/>
          <a:gdLst/>
          <a:ahLst/>
          <a:cxnLst/>
          <a:rect l="0" t="0" r="0" b="0"/>
          <a:pathLst>
            <a:path>
              <a:moveTo>
                <a:pt x="47688" y="0"/>
              </a:moveTo>
              <a:lnTo>
                <a:pt x="47688" y="137350"/>
              </a:lnTo>
              <a:lnTo>
                <a:pt x="45720" y="137350"/>
              </a:lnTo>
              <a:lnTo>
                <a:pt x="45720" y="25841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51467-BFDB-43E7-9B74-D8B47758090F}">
      <dsp:nvSpPr>
        <dsp:cNvPr id="0" name=""/>
        <dsp:cNvSpPr/>
      </dsp:nvSpPr>
      <dsp:spPr>
        <a:xfrm>
          <a:off x="2192092" y="316815"/>
          <a:ext cx="2279437" cy="951429"/>
        </a:xfrm>
        <a:custGeom>
          <a:avLst/>
          <a:gdLst/>
          <a:ahLst/>
          <a:cxnLst/>
          <a:rect l="0" t="0" r="0" b="0"/>
          <a:pathLst>
            <a:path>
              <a:moveTo>
                <a:pt x="2279437" y="951429"/>
              </a:moveTo>
              <a:lnTo>
                <a:pt x="0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1467A-24EF-4CF1-9DB9-271318AA8A7C}">
      <dsp:nvSpPr>
        <dsp:cNvPr id="0" name=""/>
        <dsp:cNvSpPr/>
      </dsp:nvSpPr>
      <dsp:spPr>
        <a:xfrm>
          <a:off x="3606781" y="-39025"/>
          <a:ext cx="1729495" cy="1307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5AEAC7-18F2-4A22-B262-31CC5BA3DD5D}">
      <dsp:nvSpPr>
        <dsp:cNvPr id="0" name=""/>
        <dsp:cNvSpPr/>
      </dsp:nvSpPr>
      <dsp:spPr>
        <a:xfrm>
          <a:off x="3751982" y="98915"/>
          <a:ext cx="1729495" cy="1307270"/>
        </a:xfrm>
        <a:prstGeom prst="roundRect">
          <a:avLst>
            <a:gd name="adj" fmla="val 10000"/>
          </a:avLst>
        </a:prstGeom>
        <a:solidFill>
          <a:srgbClr val="FF7C80">
            <a:alpha val="90000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latin typeface="+mj-lt"/>
              <a:cs typeface="Times New Roman" panose="02020603050405020304" pitchFamily="18" charset="0"/>
            </a:rPr>
            <a:t>Муниципальный орган управления образованием </a:t>
          </a:r>
          <a:r>
            <a:rPr lang="ru-RU" sz="1000" b="1" i="0" kern="1200" baseline="0" dirty="0">
              <a:latin typeface="+mj-lt"/>
              <a:cs typeface="Times New Roman" panose="02020603050405020304" pitchFamily="18" charset="0"/>
            </a:rPr>
            <a:t>городского</a:t>
          </a:r>
          <a:r>
            <a:rPr lang="ru-RU" sz="1000" b="1" kern="1200" dirty="0">
              <a:latin typeface="+mj-lt"/>
              <a:cs typeface="Times New Roman" panose="02020603050405020304" pitchFamily="18" charset="0"/>
            </a:rPr>
            <a:t> округа Красноуфимск</a:t>
          </a:r>
        </a:p>
      </dsp:txBody>
      <dsp:txXfrm>
        <a:off x="3790271" y="137204"/>
        <a:ext cx="1652917" cy="1230692"/>
      </dsp:txXfrm>
    </dsp:sp>
    <dsp:sp modelId="{6E04E424-EE40-450E-A1B7-995FECB7B053}">
      <dsp:nvSpPr>
        <dsp:cNvPr id="0" name=""/>
        <dsp:cNvSpPr/>
      </dsp:nvSpPr>
      <dsp:spPr>
        <a:xfrm>
          <a:off x="1421657" y="316815"/>
          <a:ext cx="1540870" cy="17507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556CA-C012-4486-8AAD-EC16067A5CC0}">
      <dsp:nvSpPr>
        <dsp:cNvPr id="0" name=""/>
        <dsp:cNvSpPr/>
      </dsp:nvSpPr>
      <dsp:spPr>
        <a:xfrm>
          <a:off x="1566858" y="454756"/>
          <a:ext cx="1540870" cy="1750744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дошкольного образования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380 772,3 тыс. руб.</a:t>
          </a:r>
        </a:p>
      </dsp:txBody>
      <dsp:txXfrm>
        <a:off x="1611989" y="499887"/>
        <a:ext cx="1450608" cy="1660482"/>
      </dsp:txXfrm>
    </dsp:sp>
    <dsp:sp modelId="{8C9A087D-2219-4B78-91FC-6C1E73204610}">
      <dsp:nvSpPr>
        <dsp:cNvPr id="0" name=""/>
        <dsp:cNvSpPr/>
      </dsp:nvSpPr>
      <dsp:spPr>
        <a:xfrm>
          <a:off x="3479582" y="1526656"/>
          <a:ext cx="1979957" cy="11130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7B6D6-E2C8-4781-93C6-5473E9989B70}">
      <dsp:nvSpPr>
        <dsp:cNvPr id="0" name=""/>
        <dsp:cNvSpPr/>
      </dsp:nvSpPr>
      <dsp:spPr>
        <a:xfrm>
          <a:off x="3624783" y="1664597"/>
          <a:ext cx="1979957" cy="1113058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общего образования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497 201,2 тыс. руб.</a:t>
          </a:r>
        </a:p>
      </dsp:txBody>
      <dsp:txXfrm>
        <a:off x="3657383" y="1697197"/>
        <a:ext cx="1914757" cy="1047858"/>
      </dsp:txXfrm>
    </dsp:sp>
    <dsp:sp modelId="{CF46AA32-BDC2-4625-8544-D47A2E9325C5}">
      <dsp:nvSpPr>
        <dsp:cNvPr id="0" name=""/>
        <dsp:cNvSpPr/>
      </dsp:nvSpPr>
      <dsp:spPr>
        <a:xfrm>
          <a:off x="1415730" y="2736496"/>
          <a:ext cx="2229584" cy="1426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389FB-77E2-4F80-B838-C8EC1830D32F}">
      <dsp:nvSpPr>
        <dsp:cNvPr id="0" name=""/>
        <dsp:cNvSpPr/>
      </dsp:nvSpPr>
      <dsp:spPr>
        <a:xfrm>
          <a:off x="1560931" y="2874437"/>
          <a:ext cx="2229584" cy="1426938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Укрепление и развитие материально-технической базы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10 815,4 тыс. руб.</a:t>
          </a:r>
        </a:p>
      </dsp:txBody>
      <dsp:txXfrm>
        <a:off x="1602725" y="2916231"/>
        <a:ext cx="2145996" cy="1343350"/>
      </dsp:txXfrm>
    </dsp:sp>
    <dsp:sp modelId="{3D50B202-C457-4498-8131-83B12C9DAC77}">
      <dsp:nvSpPr>
        <dsp:cNvPr id="0" name=""/>
        <dsp:cNvSpPr/>
      </dsp:nvSpPr>
      <dsp:spPr>
        <a:xfrm>
          <a:off x="5756923" y="530312"/>
          <a:ext cx="2010171" cy="1547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333B5-E494-4671-9359-59799B56F59F}">
      <dsp:nvSpPr>
        <dsp:cNvPr id="0" name=""/>
        <dsp:cNvSpPr/>
      </dsp:nvSpPr>
      <dsp:spPr>
        <a:xfrm>
          <a:off x="5902124" y="668253"/>
          <a:ext cx="2010171" cy="1547719"/>
        </a:xfrm>
        <a:prstGeom prst="roundRect">
          <a:avLst>
            <a:gd name="adj" fmla="val 10000"/>
          </a:avLst>
        </a:prstGeom>
        <a:solidFill>
          <a:srgbClr val="FF7C80">
            <a:alpha val="89804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Развитие системы дополнительного образования, отдыха и оздоровления детей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132 589,0 тыс. руб.</a:t>
          </a:r>
        </a:p>
      </dsp:txBody>
      <dsp:txXfrm>
        <a:off x="5947455" y="713584"/>
        <a:ext cx="1919509" cy="1457057"/>
      </dsp:txXfrm>
    </dsp:sp>
    <dsp:sp modelId="{CE925DF0-EF54-4E99-8496-6663185CA1A7}">
      <dsp:nvSpPr>
        <dsp:cNvPr id="0" name=""/>
        <dsp:cNvSpPr/>
      </dsp:nvSpPr>
      <dsp:spPr>
        <a:xfrm>
          <a:off x="5603417" y="2737953"/>
          <a:ext cx="2738194" cy="1532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332BD-CF37-4B83-AD19-203A8E886872}">
      <dsp:nvSpPr>
        <dsp:cNvPr id="0" name=""/>
        <dsp:cNvSpPr/>
      </dsp:nvSpPr>
      <dsp:spPr>
        <a:xfrm>
          <a:off x="5748618" y="2875893"/>
          <a:ext cx="2738194" cy="1532583"/>
        </a:xfrm>
        <a:prstGeom prst="roundRect">
          <a:avLst>
            <a:gd name="adj" fmla="val 10000"/>
          </a:avLst>
        </a:prstGeom>
        <a:solidFill>
          <a:srgbClr val="FF7C80">
            <a:alpha val="90000"/>
          </a:srgb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Обеспечение  реализации муниципальной программы "Развитие системы образования в городском округе Красноуфимск»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112 542,1 тыс. руб.</a:t>
          </a:r>
        </a:p>
      </dsp:txBody>
      <dsp:txXfrm>
        <a:off x="5793506" y="2920781"/>
        <a:ext cx="2648418" cy="1442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0.6597</cdr:x>
      <cdr:y>0.23451</cdr:y>
    </cdr:from>
    <cdr:to>
      <cdr:x>0.98146</cdr:x>
      <cdr:y>0.67593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9309" y="1224136"/>
          <a:ext cx="2813924" cy="230425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Программные направления расходов – 2 057 248,6 тыс. руб.</a:t>
          </a:r>
        </a:p>
        <a:p xmlns:a="http://schemas.openxmlformats.org/drawingml/2006/main"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Непрограммные направления расходов – 44 610,1 тыс.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0.07503</cdr:x>
      <cdr:y>0.6065</cdr:y>
    </cdr:from>
    <cdr:to>
      <cdr:x>0.19363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0.07303</cdr:x>
      <cdr:y>0.60575</cdr:y>
    </cdr:from>
    <cdr:to>
      <cdr:x>0.18663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7052"/>
            <a:ext cx="5389240" cy="4439368"/>
          </a:xfrm>
          <a:prstGeom prst="rect">
            <a:avLst/>
          </a:prstGeom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FAF436-8E7D-4C13-A937-4F632CB7EDF8}" type="slidenum">
              <a:rPr lang="ru-RU" altLang="ru-RU" smtClean="0"/>
              <a:pPr/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631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54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B76782-BAE6-4F07-9AC4-E35B64C094FD}" type="slidenum">
              <a:rPr lang="ru-RU" altLang="ru-RU" smtClean="0"/>
              <a:pPr/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167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B2AA-BE6E-4AB9-9311-AD3E272CFF2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C1BF6-E7E6-4C92-9AED-0F9D5B065BE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0BB49-E4D1-4725-838D-2F209F51AFD8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52D1-92A7-488A-8EA2-1678FBA0091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0520D-0D56-4630-B07A-ED0BB5841DDA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0EA3-FF52-4554-A47B-CB9E8EDBC7A9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8A9A-BBF5-427B-9736-DF734A1253E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61E75-2F4C-4F88-9BBD-1035BB15810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9049-E83D-4D80-A5AA-F67A44D674D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6A42-FDD7-490E-AA5A-8314322B523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7E9DE-D330-4ECC-8569-AB33D299C445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36700-18EC-4197-859C-A44AEA790454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5A923-C8BD-4A76-8FE6-8936ABD32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3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CAA51-64E4-47C9-9A63-D5529A74DF3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5E70-D5A3-4EF3-B103-51B47DA147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07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0D2B1-7520-4BB9-B8D0-258AD9735719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04098-2AEC-4FF6-93FC-18599FA36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6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86547-6495-40AC-9A34-333C5FD83E00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4836-87CC-4DAE-B365-4A507638E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766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0E73C-FDF6-45AA-8722-686A1E3A7FB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CADE9-87D1-4996-AD18-A8790406D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08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31C4A-3C46-46DA-873C-F0D8345114B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94C038-1B60-49FA-AF20-D1560328A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66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26DC2-CD55-4834-BC4C-26D3C692C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310AC-5DE9-476A-8A4D-510264D15ED5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6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A67EE-48ED-456D-AA2E-BCF77B115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A4C91-7211-4911-96B6-2C615189D435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83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C4EDB-8464-4D08-A250-E4679C69776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21525-7B43-479E-9EDD-13D962D5F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54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1943-3AE1-4C02-BBDB-BC4048F5A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F4066-5E95-417D-AF2B-FDC3BDFE37EE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00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E207E-6762-43BE-BBD1-25FEC53F34C1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5AAD-F528-4CF5-86D0-A192E7913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0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7F5AC0B-F09D-41F8-8F04-DD3F5B83C90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5D0A6E58-5909-41D0-8DE6-944AA7085DC6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6A611813-1765-43DB-A808-E873E6781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6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6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chart" Target="../charts/char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chart" Target="../charts/chart3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fin-upr-krsk@yandex.ru" TargetMode="Externa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3059832" y="1556792"/>
            <a:ext cx="5472608" cy="4124206"/>
          </a:xfrm>
          <a:prstGeom prst="rect">
            <a:avLst/>
          </a:prstGeom>
          <a:solidFill>
            <a:schemeClr val="dk1">
              <a:tint val="20000"/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 eaLnBrk="1" hangingPunct="1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Красноуфимск</a:t>
            </a: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ГО Красноуфимск от 22.12.2022 г. №20/2 «О бюджете городского округа Красноуфимск на 2023 год и плановый период 2024 и 2025 годов»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2" name="Прямоугольник 5"/>
          <p:cNvSpPr>
            <a:spLocks noChangeArrowheads="1"/>
          </p:cNvSpPr>
          <p:nvPr/>
        </p:nvSpPr>
        <p:spPr bwMode="auto">
          <a:xfrm>
            <a:off x="661988" y="322263"/>
            <a:ext cx="79930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Красноуфимск</a:t>
            </a: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41438"/>
            <a:ext cx="2016348" cy="2363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6AD5D-63CE-4744-AACE-685378A2433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09354"/>
      </p:ext>
    </p:ext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1"/>
          <p:cNvSpPr>
            <a:spLocks noGrp="1"/>
          </p:cNvSpPr>
          <p:nvPr>
            <p:ph sz="quarter" idx="4294967295"/>
          </p:nvPr>
        </p:nvSpPr>
        <p:spPr>
          <a:xfrm>
            <a:off x="323850" y="1412776"/>
            <a:ext cx="8482013" cy="2001937"/>
          </a:xfrm>
          <a:solidFill>
            <a:schemeClr val="bg2">
              <a:alpha val="80000"/>
            </a:schemeClr>
          </a:solidFill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Красноуфимск 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юго-западной части Свердловской области, в 224 км. к западу от Екатеринбурга,  на правом берегу реки Уфы. 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относится к Западному управленческому округу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Заголовок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200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административно-территориального деления городского округа Красноуфимск</a:t>
            </a:r>
          </a:p>
        </p:txBody>
      </p:sp>
      <p:pic>
        <p:nvPicPr>
          <p:cNvPr id="1638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88" y="3516311"/>
            <a:ext cx="4276042" cy="236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Прямоугольник 5"/>
          <p:cNvSpPr>
            <a:spLocks noChangeArrowheads="1"/>
          </p:cNvSpPr>
          <p:nvPr/>
        </p:nvSpPr>
        <p:spPr bwMode="auto">
          <a:xfrm>
            <a:off x="323850" y="3573016"/>
            <a:ext cx="4213225" cy="2308324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городского округа входит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населенных пунктов: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 Красноуфимск;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Журавлиный Лог;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Полухино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 Пудлинговый;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Черная Речка.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69372" y="6021288"/>
            <a:ext cx="4234309" cy="648072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 37,7 тыс. человек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округа 127,78 км².</a:t>
            </a:r>
          </a:p>
        </p:txBody>
      </p:sp>
    </p:spTree>
    <p:extLst>
      <p:ext uri="{BB962C8B-B14F-4D97-AF65-F5344CB8AC3E}">
        <p14:creationId xmlns:p14="http://schemas.microsoft.com/office/powerpoint/2010/main" val="59684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1"/>
          <p:cNvSpPr>
            <a:spLocks noGrp="1"/>
          </p:cNvSpPr>
          <p:nvPr>
            <p:ph sz="quarter" idx="4294967295"/>
          </p:nvPr>
        </p:nvSpPr>
        <p:spPr>
          <a:xfrm>
            <a:off x="301625" y="1527174"/>
            <a:ext cx="8504238" cy="4854153"/>
          </a:xfrm>
          <a:solidFill>
            <a:schemeClr val="bg2"/>
          </a:solidFill>
        </p:spPr>
        <p:txBody>
          <a:bodyPr/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расходов бюджета над его доходами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доходов бюджета над его расходами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</a:p>
          <a:p>
            <a:endParaRPr lang="ru-RU" sz="1500" dirty="0"/>
          </a:p>
          <a:p>
            <a:endParaRPr lang="ru-RU" sz="1500" dirty="0"/>
          </a:p>
        </p:txBody>
      </p:sp>
      <p:sp>
        <p:nvSpPr>
          <p:cNvPr id="1741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308100" y="392113"/>
            <a:ext cx="7431088" cy="758825"/>
          </a:xfrm>
        </p:spPr>
        <p:txBody>
          <a:bodyPr/>
          <a:lstStyle/>
          <a:p>
            <a:r>
              <a:rPr lang="ru-RU">
                <a:solidFill>
                  <a:schemeClr val="tx1"/>
                </a:solidFill>
              </a:rPr>
              <a:t>Основные понятия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564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1"/>
          <p:cNvSpPr>
            <a:spLocks noGrp="1"/>
          </p:cNvSpPr>
          <p:nvPr>
            <p:ph sz="quarter" idx="4294967295"/>
          </p:nvPr>
        </p:nvSpPr>
        <p:spPr>
          <a:xfrm>
            <a:off x="301625" y="1412874"/>
            <a:ext cx="8504238" cy="4968453"/>
          </a:xfrm>
          <a:solidFill>
            <a:schemeClr val="bg2"/>
          </a:solidFill>
        </p:spPr>
        <p:txBody>
          <a:bodyPr/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 городского округа — подготовка экономического обоснования доходов и расходов бюджета;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 утверждение бюджета городского округа — принятие нормативных правовых актов о бюджете соответствующего уровня на очередной финансовый год;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городского округа — получение доходов бюджета и распределение бюджетных средств в соответствии с нормативно-правовым актом о бюджете;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Составление, внешняя проверка, рассмотрение и утверждение бюджетной отчетности городского округа;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финансового контроля — контроль за использованием бюджетных средств в процессе исполнения бюджета и подведение итогов исполнения бюджета по окончании финансового года.</a:t>
            </a:r>
          </a:p>
        </p:txBody>
      </p:sp>
      <p:sp>
        <p:nvSpPr>
          <p:cNvPr id="18436" name="Заголовок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>
                <a:solidFill>
                  <a:schemeClr val="tx1"/>
                </a:solidFill>
              </a:rPr>
              <a:t>Стадии бюджетного процесса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99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71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241012"/>
              </p:ext>
            </p:extLst>
          </p:nvPr>
        </p:nvGraphicFramePr>
        <p:xfrm>
          <a:off x="158400" y="1124744"/>
          <a:ext cx="8785102" cy="557979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824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59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оценка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 (на начало года), 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37 654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37 330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36 700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населения МО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8 799,9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9 130,3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9 468,7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9 838,8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4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8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предпринимательской деятельности,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408,9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416,3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423,8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431,4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4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4 861,0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5 055,4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5 257,7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5 520,5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3 276,1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3 389,9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3 504,6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3 591,4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8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Среднедушевые денежные доходы (в месяц), руб./чел.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19 559,5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20 472,4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21 412,7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22 417,0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организаций (по полному кругу) по видам экономической деятельности всего, млн. руб.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8 865,0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9 308,0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9 867,0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10 459,0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финансирования,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683,1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715,2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785,3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869,3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23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в ценах соответствующего периода, млн. руб.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6 070,3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6 618,2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7 254,9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7 688,5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8748" name="Прямоугольник 2"/>
          <p:cNvSpPr>
            <a:spLocks noChangeArrowheads="1"/>
          </p:cNvSpPr>
          <p:nvPr/>
        </p:nvSpPr>
        <p:spPr bwMode="auto">
          <a:xfrm>
            <a:off x="827088" y="355600"/>
            <a:ext cx="7993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прогноза социально-экономического развития ГО Красноуфимск 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56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2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934338"/>
              </p:ext>
            </p:extLst>
          </p:nvPr>
        </p:nvGraphicFramePr>
        <p:xfrm>
          <a:off x="179512" y="1412776"/>
          <a:ext cx="8784975" cy="525658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3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37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b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1 808 558,3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2 073 756,3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1 735 253,7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1 790</a:t>
                      </a:r>
                      <a:r>
                        <a:rPr lang="en-US" sz="18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027,0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607 895,2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765 930,7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677 393,9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748 027,9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1 200 663,1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1 307 825,6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1 057 859,8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1 041 999,1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1 855 729,0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2 101 858,7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1 756 771,8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1 808 723,2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21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(–)/ профицит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- 47 170,7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28 102,4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- 21 518,1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- 18 696,2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539750" y="233363"/>
            <a:ext cx="7993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годы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452320" y="1011138"/>
            <a:ext cx="16916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117725" y="260350"/>
            <a:ext cx="49672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доходов и расходов городского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за 2018 – 20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годы, тыс. руб.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4340130"/>
              </p:ext>
            </p:extLst>
          </p:nvPr>
        </p:nvGraphicFramePr>
        <p:xfrm>
          <a:off x="179512" y="1397000"/>
          <a:ext cx="8784976" cy="527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780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336800" y="260350"/>
            <a:ext cx="45275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дефицита (профицита)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за 2018 – 2025 годы тыс. руб.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527941252"/>
              </p:ext>
            </p:extLst>
          </p:nvPr>
        </p:nvGraphicFramePr>
        <p:xfrm>
          <a:off x="179512" y="1397000"/>
          <a:ext cx="8784976" cy="492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33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Box 33"/>
          <p:cNvSpPr txBox="1">
            <a:spLocks noChangeArrowheads="1"/>
          </p:cNvSpPr>
          <p:nvPr/>
        </p:nvSpPr>
        <p:spPr bwMode="auto">
          <a:xfrm>
            <a:off x="1080682" y="260350"/>
            <a:ext cx="6873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бюджете ГО Красноуфимск на 2023 – 2025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другими муниципальными образованиями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2149461"/>
              </p:ext>
            </p:extLst>
          </p:nvPr>
        </p:nvGraphicFramePr>
        <p:xfrm>
          <a:off x="285750" y="1397000"/>
          <a:ext cx="8606730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02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Box 33"/>
          <p:cNvSpPr txBox="1">
            <a:spLocks noChangeArrowheads="1"/>
          </p:cNvSpPr>
          <p:nvPr/>
        </p:nvSpPr>
        <p:spPr bwMode="auto">
          <a:xfrm>
            <a:off x="1080682" y="260350"/>
            <a:ext cx="6873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бюджете ГО Красноуфимск на 2023 – 2025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другими муниципальными образованиями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47021278"/>
              </p:ext>
            </p:extLst>
          </p:nvPr>
        </p:nvGraphicFramePr>
        <p:xfrm>
          <a:off x="285750" y="1397000"/>
          <a:ext cx="8606730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78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 бюджета городского округа Красноуфимск на 2023 год 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569061"/>
              </p:ext>
            </p:extLst>
          </p:nvPr>
        </p:nvGraphicFramePr>
        <p:xfrm>
          <a:off x="150813" y="1268760"/>
          <a:ext cx="8993187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29" name="TextBox 9"/>
          <p:cNvSpPr txBox="1">
            <a:spLocks noChangeArrowheads="1"/>
          </p:cNvSpPr>
          <p:nvPr/>
        </p:nvSpPr>
        <p:spPr bwMode="auto">
          <a:xfrm>
            <a:off x="1620169" y="3645093"/>
            <a:ext cx="15452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2 073 756,3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48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доходов бюджета городского округа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320342"/>
              </p:ext>
            </p:extLst>
          </p:nvPr>
        </p:nvGraphicFramePr>
        <p:xfrm>
          <a:off x="120464" y="1219449"/>
          <a:ext cx="8993187" cy="516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3" name="TextBox 9"/>
          <p:cNvSpPr txBox="1">
            <a:spLocks noChangeArrowheads="1"/>
          </p:cNvSpPr>
          <p:nvPr/>
        </p:nvSpPr>
        <p:spPr bwMode="auto">
          <a:xfrm>
            <a:off x="1763688" y="4365104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765 930,7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1403648" y="350840"/>
            <a:ext cx="7488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доходы физических лиц </a:t>
            </a:r>
          </a:p>
        </p:txBody>
      </p:sp>
      <p:sp>
        <p:nvSpPr>
          <p:cNvPr id="33796" name="TextBox 9"/>
          <p:cNvSpPr txBox="1">
            <a:spLocks noChangeArrowheads="1"/>
          </p:cNvSpPr>
          <p:nvPr/>
        </p:nvSpPr>
        <p:spPr bwMode="auto">
          <a:xfrm>
            <a:off x="179388" y="5084763"/>
            <a:ext cx="88566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прогнозе на 202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годы учтены изменения норматива отчисления налога от консолидированного бюджета Свердловской области  в бюджет городского округа Красноуфимск.</a:t>
            </a:r>
          </a:p>
          <a:p>
            <a:pPr eaLnBrk="1" hangingPunct="1"/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Норматив отчислений по годам составляет: в 20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%, в 202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6%, в 202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65%, в 202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70%</a:t>
            </a:r>
          </a:p>
          <a:p>
            <a:pPr eaLnBrk="1" hangingPunct="1"/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27585"/>
              </p:ext>
            </p:extLst>
          </p:nvPr>
        </p:nvGraphicFramePr>
        <p:xfrm>
          <a:off x="179388" y="1628800"/>
          <a:ext cx="8713787" cy="324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013467" y="476250"/>
            <a:ext cx="3169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Акцизы</a:t>
            </a:r>
          </a:p>
        </p:txBody>
      </p:sp>
      <p:graphicFrame>
        <p:nvGraphicFramePr>
          <p:cNvPr id="2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974102"/>
              </p:ext>
            </p:extLst>
          </p:nvPr>
        </p:nvGraphicFramePr>
        <p:xfrm>
          <a:off x="207963" y="1628801"/>
          <a:ext cx="867886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Box 9"/>
          <p:cNvSpPr txBox="1">
            <a:spLocks noChangeArrowheads="1"/>
          </p:cNvSpPr>
          <p:nvPr/>
        </p:nvSpPr>
        <p:spPr bwMode="auto">
          <a:xfrm>
            <a:off x="179388" y="5157788"/>
            <a:ext cx="87852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рассчитан на основании ожидаемого поступления акцизов в 2022 году- с учетом изменения норматива отчислений в бюджет городского округа с 0,22396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0,22227 и ставок на акцизы.</a:t>
            </a:r>
          </a:p>
          <a:p>
            <a:pPr eaLnBrk="1" hangingPunct="1"/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1073150" y="227522"/>
            <a:ext cx="78193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упрощенной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налогообложения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9033683"/>
              </p:ext>
            </p:extLst>
          </p:nvPr>
        </p:nvGraphicFramePr>
        <p:xfrm>
          <a:off x="285751" y="1700808"/>
          <a:ext cx="8606730" cy="365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285750" y="5517232"/>
            <a:ext cx="878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 рассчитан с учетом норматива отчислений в бюджет городского округа 7</a:t>
            </a:r>
            <a:r>
              <a:rPr lang="en-US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.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200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взимаемый в связи с применением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патентной системы налогообложения</a:t>
            </a:r>
          </a:p>
        </p:txBody>
      </p:sp>
      <p:sp>
        <p:nvSpPr>
          <p:cNvPr id="38918" name="Прямоугольник 2"/>
          <p:cNvSpPr>
            <a:spLocks noChangeArrowheads="1"/>
          </p:cNvSpPr>
          <p:nvPr/>
        </p:nvSpPr>
        <p:spPr bwMode="auto">
          <a:xfrm>
            <a:off x="278562" y="5691118"/>
            <a:ext cx="8607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администратором платежа.</a:t>
            </a:r>
          </a:p>
        </p:txBody>
      </p:sp>
      <p:graphicFrame>
        <p:nvGraphicFramePr>
          <p:cNvPr id="3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059222"/>
              </p:ext>
            </p:extLst>
          </p:nvPr>
        </p:nvGraphicFramePr>
        <p:xfrm>
          <a:off x="179512" y="1412776"/>
          <a:ext cx="8713663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299385" y="240048"/>
            <a:ext cx="76938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имущество физических лиц</a:t>
            </a:r>
          </a:p>
          <a:p>
            <a:pPr algn="ctr" eaLnBrk="1" hangingPunct="1"/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7706"/>
              </p:ext>
            </p:extLst>
          </p:nvPr>
        </p:nvGraphicFramePr>
        <p:xfrm>
          <a:off x="285750" y="1412776"/>
          <a:ext cx="8707438" cy="383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941" name="TextBox 9"/>
          <p:cNvSpPr txBox="1">
            <a:spLocks noChangeArrowheads="1"/>
          </p:cNvSpPr>
          <p:nvPr/>
        </p:nvSpPr>
        <p:spPr bwMode="auto">
          <a:xfrm>
            <a:off x="207963" y="5516563"/>
            <a:ext cx="87852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 2023 год рассчитан на основании начислений налога за 2021 год с учётом коэффициента собираемости.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2456905" y="476250"/>
            <a:ext cx="42825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Земельный налог</a:t>
            </a:r>
          </a:p>
        </p:txBody>
      </p:sp>
      <p:sp>
        <p:nvSpPr>
          <p:cNvPr id="40964" name="TextBox 9"/>
          <p:cNvSpPr txBox="1">
            <a:spLocks noChangeArrowheads="1"/>
          </p:cNvSpPr>
          <p:nvPr/>
        </p:nvSpPr>
        <p:spPr bwMode="auto">
          <a:xfrm>
            <a:off x="215274" y="5047454"/>
            <a:ext cx="89646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по земельному налогу с организаций, исходя из среднегодового поступления налога за 2019-2021 годы.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земельному налогу с физических лиц, исходя из фактически начисленного налога за 2021 год.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graphicFrame>
        <p:nvGraphicFramePr>
          <p:cNvPr id="7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162403"/>
              </p:ext>
            </p:extLst>
          </p:nvPr>
        </p:nvGraphicFramePr>
        <p:xfrm>
          <a:off x="179513" y="1340768"/>
          <a:ext cx="8712968" cy="36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1943686" y="476250"/>
            <a:ext cx="53090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Государственная пошлина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116422"/>
              </p:ext>
            </p:extLst>
          </p:nvPr>
        </p:nvGraphicFramePr>
        <p:xfrm>
          <a:off x="179513" y="1340768"/>
          <a:ext cx="8712968" cy="40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TextBox 9"/>
          <p:cNvSpPr txBox="1">
            <a:spLocks noChangeArrowheads="1"/>
          </p:cNvSpPr>
          <p:nvPr/>
        </p:nvSpPr>
        <p:spPr bwMode="auto">
          <a:xfrm>
            <a:off x="285750" y="5670550"/>
            <a:ext cx="878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на основании расчётов администраторов доходов.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073150" y="270212"/>
            <a:ext cx="78193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Доходы от использования имущества, находящегося в государственной и муниципальной собственности</a:t>
            </a:r>
          </a:p>
        </p:txBody>
      </p:sp>
      <p:graphicFrame>
        <p:nvGraphicFramePr>
          <p:cNvPr id="3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478430"/>
              </p:ext>
            </p:extLst>
          </p:nvPr>
        </p:nvGraphicFramePr>
        <p:xfrm>
          <a:off x="107504" y="1340770"/>
          <a:ext cx="8856983" cy="409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9274" y="5569057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с учётом ожидаемого поступления за 2022 год, среднегодового поступления за 2019-2021 годы и коэффициента ожидаемого роста поступлений в 2023 году.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913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Доходы от продажи материальных и нематериальных активов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916208"/>
              </p:ext>
            </p:extLst>
          </p:nvPr>
        </p:nvGraphicFramePr>
        <p:xfrm>
          <a:off x="179512" y="1346270"/>
          <a:ext cx="8722990" cy="497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900113" y="5949950"/>
            <a:ext cx="71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73150" y="355670"/>
            <a:ext cx="78913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Штрафы, санкции, возмещение ущерба.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051533"/>
              </p:ext>
            </p:extLst>
          </p:nvPr>
        </p:nvGraphicFramePr>
        <p:xfrm>
          <a:off x="179512" y="1346270"/>
          <a:ext cx="8722990" cy="4242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467544" y="5517232"/>
            <a:ext cx="83529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2023 год рассчитан с учётом ожидаемого поступления за 2022 год и коэффициента ожидаемого роста поступлений в 2023 году.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27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Прямоугольник 2"/>
          <p:cNvSpPr>
            <a:spLocks noChangeArrowheads="1"/>
          </p:cNvSpPr>
          <p:nvPr/>
        </p:nvSpPr>
        <p:spPr bwMode="auto">
          <a:xfrm>
            <a:off x="1042988" y="193675"/>
            <a:ext cx="770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планируемых поступлений в 2023 году от других 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1 307 825,6 тыс. руб., из них: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8234525"/>
              </p:ext>
            </p:extLst>
          </p:nvPr>
        </p:nvGraphicFramePr>
        <p:xfrm>
          <a:off x="179388" y="1628774"/>
          <a:ext cx="8785100" cy="482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2"/>
          <p:cNvSpPr txBox="1">
            <a:spLocks noChangeArrowheads="1"/>
          </p:cNvSpPr>
          <p:nvPr/>
        </p:nvSpPr>
        <p:spPr bwMode="auto">
          <a:xfrm>
            <a:off x="3543300" y="476250"/>
            <a:ext cx="2109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47107" name="TextBox 10"/>
          <p:cNvSpPr txBox="1">
            <a:spLocks noChangeArrowheads="1"/>
          </p:cNvSpPr>
          <p:nvPr/>
        </p:nvSpPr>
        <p:spPr bwMode="auto">
          <a:xfrm>
            <a:off x="307975" y="1557338"/>
            <a:ext cx="86565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в бюджет городского округа Красноуфимск планируется к уплате отдельных налогов в расчете на одного жителя в местный бюджет: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2595563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850" y="3428999"/>
            <a:ext cx="1944688" cy="1213445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7975" y="4759920"/>
            <a:ext cx="1944688" cy="715963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тыс. рублей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7975" y="5593358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 тыс. рублей</a:t>
            </a:r>
          </a:p>
        </p:txBody>
      </p:sp>
      <p:sp>
        <p:nvSpPr>
          <p:cNvPr id="5" name="Прямоугольник с одним усеченным и одним скругленным углом 4"/>
          <p:cNvSpPr/>
          <p:nvPr/>
        </p:nvSpPr>
        <p:spPr>
          <a:xfrm>
            <a:off x="2412999" y="2647801"/>
            <a:ext cx="5616575" cy="663723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физических лиц</a:t>
            </a:r>
          </a:p>
        </p:txBody>
      </p:sp>
      <p:sp>
        <p:nvSpPr>
          <p:cNvPr id="16" name="Прямоугольник с одним усеченным и одним скругленным углом 15"/>
          <p:cNvSpPr/>
          <p:nvPr/>
        </p:nvSpPr>
        <p:spPr>
          <a:xfrm>
            <a:off x="2379662" y="3428999"/>
            <a:ext cx="5616575" cy="1213445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Налоги, взимаемые в связи с применением специальных налоговых режимов (упрощенная система налогообложения, патентная система налогообложения, единый сельскохозяйственный налог)</a:t>
            </a:r>
          </a:p>
        </p:txBody>
      </p:sp>
      <p:sp>
        <p:nvSpPr>
          <p:cNvPr id="17" name="Прямоугольник с одним усеченным и одним скругленным углом 16"/>
          <p:cNvSpPr/>
          <p:nvPr/>
        </p:nvSpPr>
        <p:spPr>
          <a:xfrm>
            <a:off x="2413000" y="4901208"/>
            <a:ext cx="5616575" cy="539749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</p:txBody>
      </p:sp>
      <p:sp>
        <p:nvSpPr>
          <p:cNvPr id="18" name="Прямоугольник с одним усеченным и одним скругленным углом 17"/>
          <p:cNvSpPr/>
          <p:nvPr/>
        </p:nvSpPr>
        <p:spPr>
          <a:xfrm>
            <a:off x="2379663" y="5593358"/>
            <a:ext cx="5616575" cy="715962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</a:t>
            </a:r>
          </a:p>
        </p:txBody>
      </p:sp>
      <p:pic>
        <p:nvPicPr>
          <p:cNvPr id="19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343891"/>
      </p:ext>
    </p:extLst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179512" y="1700808"/>
            <a:ext cx="8749381" cy="4678204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направлениями бюджетной политики на 20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 и  плановый период 2024 и 2025 годов являются: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бюджетных параметров исходя из необходимости безусловного исполнения действующих расходных обязательств городского округа Красноуфимск;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68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финансовых ресурсов на приоритетных направлениях расходования бюджетных средств, определенных Прогнозом социально-экономического развития городского округа Красноуфимск, муниципальными программами;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государственных (региональных) проектах и   конкурсах в целях получения дополнительных средств на решение вопросов местного  значения в целях сокращения нагрузки на бюджет городского округа Красноуфимск;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CC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достигнутых соотношений к среднемесячному доходу от    трудовой деятельности средней заработной платы отдельных категорий работников бюджетной сферы, в целях исполнения указов Президента Российской Федерации;</a:t>
            </a:r>
          </a:p>
          <a:p>
            <a:pPr algn="just"/>
            <a:endParaRPr lang="ru-RU" dirty="0">
              <a:solidFill>
                <a:srgbClr val="CC99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2" name="Прямоугольник 5"/>
          <p:cNvSpPr>
            <a:spLocks noChangeArrowheads="1"/>
          </p:cNvSpPr>
          <p:nvPr/>
        </p:nvSpPr>
        <p:spPr bwMode="auto">
          <a:xfrm>
            <a:off x="661988" y="322263"/>
            <a:ext cx="7993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187450" y="260350"/>
            <a:ext cx="76327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b="1" dirty="0"/>
              <a:t>Основные направления бюджетной </a:t>
            </a:r>
          </a:p>
          <a:p>
            <a:pPr algn="ctr"/>
            <a:r>
              <a:rPr lang="ru-RU" b="1" dirty="0"/>
              <a:t>политики городского округа Красноуфимск </a:t>
            </a:r>
            <a:endParaRPr lang="ru-RU" dirty="0"/>
          </a:p>
          <a:p>
            <a:pPr algn="ctr"/>
            <a:r>
              <a:rPr lang="ru-RU" b="1" dirty="0"/>
              <a:t>на 20</a:t>
            </a:r>
            <a:r>
              <a:rPr lang="en-US" b="1" dirty="0"/>
              <a:t>2</a:t>
            </a:r>
            <a:r>
              <a:rPr lang="ru-RU" b="1" dirty="0"/>
              <a:t>3 год и плановый период 2024 и 20</a:t>
            </a:r>
            <a:r>
              <a:rPr lang="en-US" b="1" dirty="0"/>
              <a:t>2</a:t>
            </a:r>
            <a:r>
              <a:rPr lang="ru-RU" b="1" dirty="0"/>
              <a:t>5 годов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234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Box 3"/>
          <p:cNvSpPr txBox="1">
            <a:spLocks noChangeArrowheads="1"/>
          </p:cNvSpPr>
          <p:nvPr/>
        </p:nvSpPr>
        <p:spPr bwMode="auto">
          <a:xfrm>
            <a:off x="179388" y="1557338"/>
            <a:ext cx="8856662" cy="4401205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внебюджетных источников для финансового обеспечения деятельности учреждений социально-культурной сферы;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CC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достигнутого уровня предоставления муниципальных услуг (работ) и недопущение снижения качества их предоставления в целях обеспечения комфортных условий для проживания населения в городском округе Красноуфимск;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предварительного, текущего и последующего муниципального финансового контроля;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7760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информационной открытости бюджетного процесса, в целях повышения информированности граждан городского округа, в вопросах формирования и исполнения бюджета, а также вовлечения граждан в процедуру обсуждения и принятия конкретных бюджетных решений</a:t>
            </a:r>
          </a:p>
          <a:p>
            <a:pPr>
              <a:spcAft>
                <a:spcPts val="600"/>
              </a:spcAft>
            </a:pPr>
            <a:endParaRPr lang="ru-RU" sz="2000" dirty="0">
              <a:solidFill>
                <a:srgbClr val="77604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Прямоугольник 5"/>
          <p:cNvSpPr>
            <a:spLocks noChangeArrowheads="1"/>
          </p:cNvSpPr>
          <p:nvPr/>
        </p:nvSpPr>
        <p:spPr bwMode="auto">
          <a:xfrm>
            <a:off x="661988" y="322263"/>
            <a:ext cx="7993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331913" y="260350"/>
            <a:ext cx="73437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b="1" dirty="0"/>
              <a:t>Основные направления бюджетной </a:t>
            </a:r>
          </a:p>
          <a:p>
            <a:pPr algn="ctr"/>
            <a:r>
              <a:rPr lang="ru-RU" b="1" dirty="0"/>
              <a:t>политики городского округа Красноуфимск </a:t>
            </a:r>
            <a:endParaRPr lang="ru-RU" dirty="0"/>
          </a:p>
          <a:p>
            <a:pPr algn="ctr"/>
            <a:r>
              <a:rPr lang="ru-RU" b="1" dirty="0"/>
              <a:t>на 20</a:t>
            </a:r>
            <a:r>
              <a:rPr lang="en-US" b="1" dirty="0"/>
              <a:t>2</a:t>
            </a:r>
            <a:r>
              <a:rPr lang="ru-RU" b="1" dirty="0"/>
              <a:t>3 год и плановый период 2024 и 20</a:t>
            </a:r>
            <a:r>
              <a:rPr lang="en-US" b="1" dirty="0"/>
              <a:t>2</a:t>
            </a:r>
            <a:r>
              <a:rPr lang="ru-RU" b="1" dirty="0"/>
              <a:t>5 годов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205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городского округа Красноуфимск по разделам на 2023 год </a:t>
            </a:r>
          </a:p>
          <a:p>
            <a:pPr algn="ctr" eaLnBrk="1" hangingPunct="1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809696"/>
              </p:ext>
            </p:extLst>
          </p:nvPr>
        </p:nvGraphicFramePr>
        <p:xfrm>
          <a:off x="179511" y="1338263"/>
          <a:ext cx="8784977" cy="482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1619672" y="4869160"/>
            <a:ext cx="21082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2 101 858,7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6068497"/>
            <a:ext cx="6359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	1 640 711,3 тыс. руб.	78,1%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964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4958584"/>
              </p:ext>
            </p:extLst>
          </p:nvPr>
        </p:nvGraphicFramePr>
        <p:xfrm>
          <a:off x="219074" y="1412776"/>
          <a:ext cx="8745413" cy="522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107" name="Заголовок 2"/>
          <p:cNvSpPr>
            <a:spLocks noGrp="1"/>
          </p:cNvSpPr>
          <p:nvPr>
            <p:ph type="title"/>
          </p:nvPr>
        </p:nvSpPr>
        <p:spPr>
          <a:xfrm>
            <a:off x="1115616" y="246321"/>
            <a:ext cx="7577137" cy="758825"/>
          </a:xfrm>
        </p:spPr>
        <p:txBody>
          <a:bodyPr/>
          <a:lstStyle/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в  2023 году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B6AD5D-63CE-4744-AACE-685378A2433E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471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"/>
          <p:cNvSpPr txBox="1">
            <a:spLocks noChangeArrowheads="1"/>
          </p:cNvSpPr>
          <p:nvPr/>
        </p:nvSpPr>
        <p:spPr bwMode="auto">
          <a:xfrm>
            <a:off x="2806700" y="47625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</a:t>
            </a:r>
          </a:p>
        </p:txBody>
      </p:sp>
      <p:graphicFrame>
        <p:nvGraphicFramePr>
          <p:cNvPr id="2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4905692"/>
              </p:ext>
            </p:extLst>
          </p:nvPr>
        </p:nvGraphicFramePr>
        <p:xfrm>
          <a:off x="176213" y="1204913"/>
          <a:ext cx="8529637" cy="7120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157" name="TextBox 40"/>
          <p:cNvSpPr txBox="1">
            <a:spLocks noChangeArrowheads="1"/>
          </p:cNvSpPr>
          <p:nvPr/>
        </p:nvSpPr>
        <p:spPr bwMode="auto">
          <a:xfrm>
            <a:off x="285751" y="1589005"/>
            <a:ext cx="2990106" cy="193899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11 муниципальных программ будет реализовано в 2023 году на сумму 2 057 248,6 тыс. рублей</a:t>
            </a: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7478679"/>
              </p:ext>
            </p:extLst>
          </p:nvPr>
        </p:nvGraphicFramePr>
        <p:xfrm>
          <a:off x="-1347788" y="1412776"/>
          <a:ext cx="10898188" cy="769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93738" y="368191"/>
            <a:ext cx="86407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  <p:sp>
        <p:nvSpPr>
          <p:cNvPr id="5018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412776"/>
            <a:ext cx="453650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34700"/>
              </p:ext>
            </p:extLst>
          </p:nvPr>
        </p:nvGraphicFramePr>
        <p:xfrm>
          <a:off x="142875" y="1484783"/>
          <a:ext cx="8858250" cy="511846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Главы, центрального аппарата Администрации, организация деятельности МКУ «Централизованная бухгалтерия»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58 074,4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Официальное опубликование правовых актов и иной официальной информации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1 364,1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11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государственного полномочия СО по предоставлению гражданам, проживающим на территории Свердловской области, меры социальной поддержки по частичному освобождению от платы за  коммунальные услуги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12 897,0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Внесение изменений в документы территориального планирования и градостроительного зонирования и перевод их в электронный вид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1 843,0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гарантии лицам, замещавшим муниципальные должности и должности муниципальной службы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7 497,1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субсидий муниципальному фонду поддержки предпринимательства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423,6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0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 выплаты молодым семьям на приобретение (строительство) жилого помещения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1 052,7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1234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6" name="Прямоугольник 1"/>
          <p:cNvSpPr>
            <a:spLocks noChangeArrowheads="1"/>
          </p:cNvSpPr>
          <p:nvPr/>
        </p:nvSpPr>
        <p:spPr bwMode="auto">
          <a:xfrm>
            <a:off x="895350" y="127000"/>
            <a:ext cx="8069263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900" b="1" dirty="0">
                <a:latin typeface="Times New Roman" panose="02020603050405020304" pitchFamily="18" charset="0"/>
              </a:rPr>
              <a:t>Муниципальная программа 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693738" y="229691"/>
            <a:ext cx="86407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994523"/>
              </p:ext>
            </p:extLst>
          </p:nvPr>
        </p:nvGraphicFramePr>
        <p:xfrm>
          <a:off x="416742" y="3429000"/>
          <a:ext cx="8662105" cy="333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uralnew.ru/assets/images/2022/08/23/ulicza-8-marta/5gBxMjH57g8-1536x1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07" y="1427513"/>
            <a:ext cx="3840361" cy="2559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ksk66.ru/wp-content/uploads/2022/09/IMG_86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32" y="1427513"/>
            <a:ext cx="3885624" cy="2590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Прямоугольник 5"/>
          <p:cNvSpPr>
            <a:spLocks noChangeArrowheads="1"/>
          </p:cNvSpPr>
          <p:nvPr/>
        </p:nvSpPr>
        <p:spPr bwMode="auto">
          <a:xfrm>
            <a:off x="1146175" y="203200"/>
            <a:ext cx="76898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388" y="1341438"/>
            <a:ext cx="87851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2023 год: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благоустройство территории городского округа Красноуфимск»  20 548,3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«Развитие дорожного хозяйства городского округа Красноуфимск» 103 959,9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«Развитие жилищно-коммунального комплекса  городского округа Красноуфимск» 20 844,4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4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населения городского округа Красноуфимск» 103 324,2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5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«Строительство и реконструкция объектов городского округа Красноуфимск» 83 230,0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6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«Обеспечение реализации муниципальной программы и прочие мероприятия городского округа Красноуфимск» 26 712,6 тыс. руб.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353414"/>
              </p:ext>
            </p:extLst>
          </p:nvPr>
        </p:nvGraphicFramePr>
        <p:xfrm>
          <a:off x="157163" y="2308225"/>
          <a:ext cx="9118600" cy="486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846138" y="345172"/>
            <a:ext cx="8140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«Управление муниципальными финансами городского округа Красноуфимск до 2028 года»</a:t>
            </a:r>
          </a:p>
        </p:txBody>
      </p:sp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642027"/>
            <a:ext cx="2846837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s://dpocpp.ru/pluginfile.php/44625/course/overviewfiles/%D1%84%D0%BE%D1%82%D0%B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2028"/>
            <a:ext cx="2710691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https://spravochnaya.com/wp-content/uploads/2020/02/financ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42028"/>
            <a:ext cx="2780925" cy="19046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279640"/>
              </p:ext>
            </p:extLst>
          </p:nvPr>
        </p:nvGraphicFramePr>
        <p:xfrm>
          <a:off x="-826436" y="1204914"/>
          <a:ext cx="9925050" cy="552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755576" y="106309"/>
            <a:ext cx="8140700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муниципальной собственностью городского округа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года»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5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1478520"/>
            <a:ext cx="2406377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s://akvilon-leasing.ru/upload/iblock/e64/e643e539361c31ed6732287973333f7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8520"/>
            <a:ext cx="271368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xn-----6kcalbbrfn0iijf7msb.xn--p1ai/upload/iblock/d3b/hbpqslmh4va3oc2u9amxx1q94gzober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72" y="1478520"/>
            <a:ext cx="268559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/>
          </a:p>
        </p:txBody>
      </p:sp>
      <p:sp>
        <p:nvSpPr>
          <p:cNvPr id="57348" name="Прямоугольник 3"/>
          <p:cNvSpPr>
            <a:spLocks noChangeArrowheads="1"/>
          </p:cNvSpPr>
          <p:nvPr/>
        </p:nvSpPr>
        <p:spPr bwMode="auto">
          <a:xfrm>
            <a:off x="1001959" y="109934"/>
            <a:ext cx="786923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муниципальной собственностью городского округа Красноуфимск до 2028 года» 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1309688"/>
            <a:ext cx="8871396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Отопление муниципальных помещений и содержание общего имущества многоквартирных домов (площадок) 1 575,0 тыс. руб.;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капремонт  за жилые и нежилые помещения в многоквартирных домах, находящихся в муниципальной собственности 1 999,9 тыс. руб.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 связанные с муниципальной собственностью 2 722,1 тыс. руб. (выполнение комплекса кадастровых работ, оценка объектов недвижимости, охрана объектов муниципальной собственности)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концедента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заключенного концессионного соглашения </a:t>
            </a:r>
          </a:p>
          <a:p>
            <a:pPr>
              <a:spcAft>
                <a:spcPts val="600"/>
              </a:spcAft>
              <a:defRPr/>
            </a:pP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   60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000,0 тыс. руб.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 ОМС УМИ 10 624,3 тыс. руб.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имущества в муниципальную собственность 31 380,3 тыс. руб.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муниципальным унитарным предприятиям </a:t>
            </a:r>
          </a:p>
          <a:p>
            <a:pPr>
              <a:spcAft>
                <a:spcPts val="60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6 045,9 тыс. руб.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blinds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2"/>
          <p:cNvSpPr>
            <a:spLocks noChangeArrowheads="1"/>
          </p:cNvSpPr>
          <p:nvPr/>
        </p:nvSpPr>
        <p:spPr bwMode="auto">
          <a:xfrm>
            <a:off x="1073150" y="150653"/>
            <a:ext cx="76753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образования в городском округе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16530"/>
              </p:ext>
            </p:extLst>
          </p:nvPr>
        </p:nvGraphicFramePr>
        <p:xfrm>
          <a:off x="4762" y="3973413"/>
          <a:ext cx="8959726" cy="2408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373" name="TextBox 1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91816851"/>
              </p:ext>
            </p:extLst>
          </p:nvPr>
        </p:nvGraphicFramePr>
        <p:xfrm>
          <a:off x="179512" y="1556792"/>
          <a:ext cx="878497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396" name="Прямоугольник 1"/>
          <p:cNvSpPr>
            <a:spLocks noChangeArrowheads="1"/>
          </p:cNvSpPr>
          <p:nvPr/>
        </p:nvSpPr>
        <p:spPr bwMode="auto">
          <a:xfrm>
            <a:off x="1043608" y="116632"/>
            <a:ext cx="74882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образования в городском округе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211263"/>
            <a:ext cx="2841774" cy="5499100"/>
          </a:xfrm>
        </p:spPr>
        <p:txBody>
          <a:bodyPr/>
          <a:lstStyle/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Укрепление материально-технической базы учреждений по работе с молодёжью 813 тыс. руб.</a:t>
            </a:r>
          </a:p>
          <a:p>
            <a:pPr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Молодежная биржа труда  908,4 тыс. руб.</a:t>
            </a:r>
          </a:p>
          <a:p>
            <a:pPr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Мероприятия по военно-патриотическому воспитанию молодежи 424,9 тыс. руб.</a:t>
            </a:r>
          </a:p>
          <a:p>
            <a:pPr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Субсидии МАУ «Центр творчества детей и молодежи» 17 678,4 тыс. руб.</a:t>
            </a:r>
          </a:p>
          <a:p>
            <a:pPr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и обеспечение деятельности молодёжных «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-центров» - 124,6 тыс. руб. </a:t>
            </a:r>
          </a:p>
        </p:txBody>
      </p:sp>
      <p:sp>
        <p:nvSpPr>
          <p:cNvPr id="60422" name="Прямоугольник 9"/>
          <p:cNvSpPr>
            <a:spLocks noChangeArrowheads="1"/>
          </p:cNvSpPr>
          <p:nvPr/>
        </p:nvSpPr>
        <p:spPr bwMode="auto">
          <a:xfrm>
            <a:off x="2483768" y="442991"/>
            <a:ext cx="64807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молодежной политики в городском округе Красноуфимск до 2028 года»</a:t>
            </a:r>
          </a:p>
        </p:txBody>
      </p:sp>
      <p:graphicFrame>
        <p:nvGraphicFramePr>
          <p:cNvPr id="2" name="Объект 1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83573785"/>
              </p:ext>
            </p:extLst>
          </p:nvPr>
        </p:nvGraphicFramePr>
        <p:xfrm>
          <a:off x="1907704" y="4040945"/>
          <a:ext cx="7992888" cy="2448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0424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6381750"/>
            <a:ext cx="27924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2"/>
          <p:cNvSpPr>
            <a:spLocks noChangeArrowheads="1"/>
          </p:cNvSpPr>
          <p:nvPr/>
        </p:nvSpPr>
        <p:spPr bwMode="auto">
          <a:xfrm>
            <a:off x="966843" y="188640"/>
            <a:ext cx="7993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городского округа 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623763"/>
              </p:ext>
            </p:extLst>
          </p:nvPr>
        </p:nvGraphicFramePr>
        <p:xfrm>
          <a:off x="467544" y="3866148"/>
          <a:ext cx="8568952" cy="251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45" name="TextBox 7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ksk66.ru/wp-content/uploads/2022/11/166738299691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696" y="1412776"/>
            <a:ext cx="3909070" cy="2785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Прямоугольник 2"/>
          <p:cNvSpPr>
            <a:spLocks noChangeArrowheads="1"/>
          </p:cNvSpPr>
          <p:nvPr/>
        </p:nvSpPr>
        <p:spPr bwMode="auto">
          <a:xfrm>
            <a:off x="965200" y="226930"/>
            <a:ext cx="80712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городского округа Красноуфимск до 2028 года»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238" y="1420609"/>
            <a:ext cx="8785225" cy="43858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2023 год: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 музея – 13 071,7 тыс. руб.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библиотечного обслуживания населения – 29 344,3 тыс. руб.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 Центра культуры и досуга – 56 648 тыс. руб.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культуры – 2 930 тыс. руб.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культурного наследия – 2 503,2 тыс. руб.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дополнительного образования детей в МБУ Детская школа искусств – 25 131,7 тыс. руб.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ОМС «Управление культуры  ГО Красноуфимск» и деятельности Центра бухгалтерского обслуживания – 27 233,1 тыс. руб.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учреждений культуры – 4 400 тыс. руб.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господдержки на конкурсной основе муниципальным учреждениям культуры на поддержку любительских творческих коллективов – 500 тыс. руб.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1042393" y="91000"/>
            <a:ext cx="77768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 городского округа Красноуфимск до 2028 года»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2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917525"/>
              </p:ext>
            </p:extLst>
          </p:nvPr>
        </p:nvGraphicFramePr>
        <p:xfrm>
          <a:off x="-101600" y="3645024"/>
          <a:ext cx="985817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485245"/>
              </p:ext>
            </p:extLst>
          </p:nvPr>
        </p:nvGraphicFramePr>
        <p:xfrm>
          <a:off x="210979" y="1340769"/>
          <a:ext cx="8821737" cy="532226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2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2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году: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3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 МАУ КСК «Центральный»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10 624,1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«ФОЦ «Сокол»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25 221,4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СШ «Лидер» 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22 365,3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6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ДО «ДЮСШ»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14 487,6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808,0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6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спортсменов ГО Красноуфимск на спортивные и физкультурные мероприятия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627,4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Поэтапное внедрение Всероссийского физкультурно-спортивного комплекса «Готов к труду и обороне»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181,5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материально-технической базы объектов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284,5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77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спортивных площадок (оснащение спортивным оборудованием) для занятий уличной гимнастикой</a:t>
                      </a: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399,9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4544" name="Прямоугольник 1"/>
          <p:cNvSpPr>
            <a:spLocks noChangeArrowheads="1"/>
          </p:cNvSpPr>
          <p:nvPr/>
        </p:nvSpPr>
        <p:spPr bwMode="auto">
          <a:xfrm>
            <a:off x="1331913" y="163513"/>
            <a:ext cx="7561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спорта   городского округа Красноуфимск до 2028 года»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073150" y="72663"/>
            <a:ext cx="79105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населения городского округа Красноуфимск» до 2028 года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672077"/>
              </p:ext>
            </p:extLst>
          </p:nvPr>
        </p:nvGraphicFramePr>
        <p:xfrm>
          <a:off x="-180527" y="2636912"/>
          <a:ext cx="916419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692428"/>
              </p:ext>
            </p:extLst>
          </p:nvPr>
        </p:nvGraphicFramePr>
        <p:xfrm>
          <a:off x="179512" y="1220822"/>
          <a:ext cx="8858250" cy="551991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2023 году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поддержки социально ориентированным  некоммерческим организациям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583,9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физической и информационной доступности общественно - значимых учреждений (установка пандусов, поручней, кнопок вызова и т.п.)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228,2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мероприятий для отдельных категорий граждан 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170,8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Предупреждение распространения ВИЧ-инфекции в городском округе Красноуфимск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2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туберкулеза на территории городского округа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4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материальной помощи отдельным категориям граждан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51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служебными жилыми помещениями специалистов с высшим медицинским образованием (по наиболее востребованным специальностям) прибывших для работы в учреждения здравоохранения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176,4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Вакцинация и ревакцинация обучающихся муниципальных общеобразовательных учреждений против клещевого энцефалита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164,9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65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Формирование, в том числе путём приобретения жилых помещений, муниципального жилого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51 623,1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6595" name="Прямоугольник 1"/>
          <p:cNvSpPr>
            <a:spLocks noChangeArrowheads="1"/>
          </p:cNvSpPr>
          <p:nvPr/>
        </p:nvSpPr>
        <p:spPr bwMode="auto">
          <a:xfrm>
            <a:off x="1073150" y="90948"/>
            <a:ext cx="77057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населения городского округа Красноуфимск» до 2028 года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1073150" y="116186"/>
            <a:ext cx="7913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безопасности жизнедеятельности населения городского округа Красноуфимск» до 2028 года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22546"/>
              </p:ext>
            </p:extLst>
          </p:nvPr>
        </p:nvGraphicFramePr>
        <p:xfrm>
          <a:off x="-177800" y="2641600"/>
          <a:ext cx="9164638" cy="36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Прямоугольник 5"/>
          <p:cNvSpPr>
            <a:spLocks noChangeArrowheads="1"/>
          </p:cNvSpPr>
          <p:nvPr/>
        </p:nvSpPr>
        <p:spPr bwMode="auto">
          <a:xfrm>
            <a:off x="1331913" y="476250"/>
            <a:ext cx="604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расходов в 2023 году 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3038" y="1556792"/>
            <a:ext cx="8712968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«Профилактика правонарушений в общественных местах. Охрана общественного порядка. Безопасность дорожного движения.» в сумме 401,9 тыс. руб.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«Профилактика алкоголизма и наркомании на территории городского округа Красноуфимск» в сумме 5,9 тыс. руб.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отношений» в сумме 25 тыс. руб.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обороны» в сумме 8 498,9 тыс. руб.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первичных мер пожарной безопасности и безопасности людей на водных объектах» в сумме 836,3 тыс. руб.</a:t>
            </a:r>
            <a:endParaRPr lang="ru-RU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7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и развитие на территории городского округа Красноуфимск сегментов АПК «Безопасный город» в сумме 360,5 тыс. руб.</a:t>
            </a:r>
            <a:endParaRPr lang="ru-RU" dirty="0"/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971550" y="254684"/>
            <a:ext cx="8015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 Формирование современной городской среды на территории городского округа Красноуфимск на 2018- 2027 годы»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169130"/>
              </p:ext>
            </p:extLst>
          </p:nvPr>
        </p:nvGraphicFramePr>
        <p:xfrm>
          <a:off x="285749" y="3284984"/>
          <a:ext cx="5870427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950" y="1350963"/>
            <a:ext cx="446405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в 2023 году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общественной территории «Ул. Советская в границах от ул. Бульварная до ул. Ленина с прилегающими территориями, центральной площади и пешеходной зоны по улице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Мизерова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в сумме -</a:t>
            </a:r>
          </a:p>
          <a:p>
            <a:pPr>
              <a:spcAft>
                <a:spcPts val="600"/>
              </a:spcAft>
              <a:defRPr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31 036,4 тыс. руб.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проектно-сметной документации, экспертиза проектов – 600 тыс. руб.</a:t>
            </a:r>
            <a:endParaRPr lang="ru-RU" sz="1700" dirty="0"/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</p:txBody>
      </p:sp>
      <p:pic>
        <p:nvPicPr>
          <p:cNvPr id="1028" name="Picture 4" descr="https://ksk66.ru/wp-content/uploads/2022/11/166738299704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1" r="16322"/>
          <a:stretch/>
        </p:blipFill>
        <p:spPr bwMode="auto">
          <a:xfrm>
            <a:off x="4932040" y="1414206"/>
            <a:ext cx="3888432" cy="49671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75559557"/>
              </p:ext>
            </p:extLst>
          </p:nvPr>
        </p:nvGraphicFramePr>
        <p:xfrm>
          <a:off x="258763" y="1647825"/>
          <a:ext cx="8639175" cy="4840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0660" name="Заголовок 2"/>
          <p:cNvSpPr>
            <a:spLocks noGrp="1"/>
          </p:cNvSpPr>
          <p:nvPr>
            <p:ph type="title"/>
          </p:nvPr>
        </p:nvSpPr>
        <p:spPr>
          <a:xfrm>
            <a:off x="755576" y="21710"/>
            <a:ext cx="8070850" cy="758825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Непрограммные направления расходов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2"/>
          <p:cNvSpPr>
            <a:spLocks noChangeArrowheads="1"/>
          </p:cNvSpPr>
          <p:nvPr/>
        </p:nvSpPr>
        <p:spPr bwMode="auto">
          <a:xfrm>
            <a:off x="969369" y="30956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Расходы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с учетом интересов целевых групп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135829"/>
              </p:ext>
            </p:extLst>
          </p:nvPr>
        </p:nvGraphicFramePr>
        <p:xfrm>
          <a:off x="179388" y="1341438"/>
          <a:ext cx="8785101" cy="532792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592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2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Числен-ность целевой группы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4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3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Почетные граждане г. Красноуфимска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Ежемесячная денежная выплата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133,1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126,4</a:t>
                      </a: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56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Ветераны, труженики тыла, реабилитированные граждане и граждане, пострадавшие от политических репрессий, и иные  категории граждан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5 619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компенсации расходов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78 629,4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81 386,8</a:t>
                      </a: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83 964,2</a:t>
                      </a: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509693"/>
      </p:ext>
    </p:extLst>
  </p:cSld>
  <p:clrMapOvr>
    <a:masterClrMapping/>
  </p:clrMapOvr>
  <p:transition spd="slow">
    <p:blinds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411593"/>
              </p:ext>
            </p:extLst>
          </p:nvPr>
        </p:nvGraphicFramePr>
        <p:xfrm>
          <a:off x="171973" y="1412776"/>
          <a:ext cx="8792516" cy="528260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527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198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Численность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6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9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Пользователи жилого помещения в государственном или муниципальном жилищном фонде и другие наниматели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1 052 семьи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субсидии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23 355,8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24 128,4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25 093,6</a:t>
                      </a: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3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Граждане, попавшие в трудную жизненную ситуацию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75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материальная помощь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267,1</a:t>
                      </a: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253,6</a:t>
                      </a: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706" name="Прямоугольник 2"/>
          <p:cNvSpPr>
            <a:spLocks noChangeArrowheads="1"/>
          </p:cNvSpPr>
          <p:nvPr/>
        </p:nvSpPr>
        <p:spPr bwMode="auto">
          <a:xfrm>
            <a:off x="960949" y="404664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с учетом интересов целевых групп 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351315"/>
      </p:ext>
    </p:extLst>
  </p:cSld>
  <p:clrMapOvr>
    <a:masterClrMapping/>
  </p:clrMapOvr>
  <p:transition spd="slow">
    <p:blinds dir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060819"/>
              </p:ext>
            </p:extLst>
          </p:nvPr>
        </p:nvGraphicFramePr>
        <p:xfrm>
          <a:off x="179512" y="1340769"/>
          <a:ext cx="8785101" cy="540060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4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12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7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проектно-изыскательских работ по объекту: Строительство системы хозяйственно-питьевого водоснабжения по водозабору «Химчистка»).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9 800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Благоустройство общественной территории "Ул. Советская в границах от ул. Бульварная до ул. Ленина с прилегающими территориями, центральной площади и пешеходной зоны по улице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Мизерова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"  II этап.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31 036,4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7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Завершение строительства школы на 550 мест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83 230,0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3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Обустройство тротуаров по маршруту «Дом-школа-дом»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14 949,5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3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Ремонты автомобильных дорог местного значения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17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Формирование, в том числе путем приобретения жилых помещений, муниципального служебного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51 623,1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1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Разработка проектно-сметной документации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по реконструкции очистных сооружений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8 661,1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3762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в  2023 году 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540684"/>
              </p:ext>
            </p:extLst>
          </p:nvPr>
        </p:nvGraphicFramePr>
        <p:xfrm>
          <a:off x="143445" y="1412775"/>
          <a:ext cx="8857109" cy="52028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4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детского технопарка «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Кванториум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20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образовательных учреждений к новому учебному году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3 935,3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лицензированная охрана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25 957,1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7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 по приведению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35 750,0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4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центров  «Точка роста»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16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 образовательных организациях условий для получения детьми-инвалидами качественного образования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«Уральская инженерная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школа»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4 500,0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3762" name="Прямоугольник 2"/>
          <p:cNvSpPr>
            <a:spLocks noChangeArrowheads="1"/>
          </p:cNvSpPr>
          <p:nvPr/>
        </p:nvSpPr>
        <p:spPr bwMode="auto">
          <a:xfrm>
            <a:off x="1187450" y="458788"/>
            <a:ext cx="7272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в  2023 году </a:t>
            </a: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73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965200" y="333375"/>
            <a:ext cx="79992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Times New Roman" panose="02020603050405020304" pitchFamily="18" charset="0"/>
              </a:rPr>
              <a:t>Муниципальный</a:t>
            </a:r>
            <a:r>
              <a:rPr lang="ru-RU" altLang="ru-RU" sz="2400" dirty="0"/>
              <a:t> </a:t>
            </a:r>
            <a:r>
              <a:rPr lang="ru-RU" altLang="ru-RU" sz="2400" b="1" dirty="0">
                <a:latin typeface="Times New Roman" panose="02020603050405020304" pitchFamily="18" charset="0"/>
              </a:rPr>
              <a:t>долг городского округа Красноуфимск</a:t>
            </a:r>
          </a:p>
        </p:txBody>
      </p:sp>
      <p:pic>
        <p:nvPicPr>
          <p:cNvPr id="75782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3429000"/>
            <a:ext cx="5254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3429000"/>
            <a:ext cx="5238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40639212"/>
              </p:ext>
            </p:extLst>
          </p:nvPr>
        </p:nvGraphicFramePr>
        <p:xfrm>
          <a:off x="2555776" y="1308100"/>
          <a:ext cx="6588224" cy="507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6" name="Picture 4" descr="https://xn----8sbemcppzibugejf.xn--p1ai/images/all/2020/11/ca8acb108f003515c1128130f909764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5" y="4429321"/>
            <a:ext cx="2256185" cy="1879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Государственный бюджет (3 класс, окружающий мир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4" y="1560022"/>
            <a:ext cx="2976265" cy="1796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437112"/>
            <a:ext cx="385286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388" y="1859340"/>
            <a:ext cx="5112692" cy="4154984"/>
          </a:xfrm>
          <a:prstGeom prst="rect">
            <a:avLst/>
          </a:prstGeom>
          <a:solidFill>
            <a:schemeClr val="dk1">
              <a:tint val="20000"/>
              <a:alpha val="6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ГО Красноуфимск «О бюджете ГО Красноуфимск на 2023 год  и плановый период 2024 и 2025 годов» с приложениями размещено на сайте Администрации ГО Красноуфимск go-kruf.midural.ru</a:t>
            </a: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1"/>
          <p:cNvSpPr>
            <a:spLocks noChangeArrowheads="1"/>
          </p:cNvSpPr>
          <p:nvPr/>
        </p:nvSpPr>
        <p:spPr bwMode="auto">
          <a:xfrm>
            <a:off x="3154363" y="404813"/>
            <a:ext cx="307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/>
              <a:t>Контактная информация</a:t>
            </a:r>
          </a:p>
        </p:txBody>
      </p:sp>
      <p:sp>
        <p:nvSpPr>
          <p:cNvPr id="71683" name="Прямоугольник 2"/>
          <p:cNvSpPr>
            <a:spLocks noChangeArrowheads="1"/>
          </p:cNvSpPr>
          <p:nvPr/>
        </p:nvSpPr>
        <p:spPr bwMode="auto">
          <a:xfrm>
            <a:off x="342230" y="1456903"/>
            <a:ext cx="8478242" cy="4924425"/>
          </a:xfrm>
          <a:prstGeom prst="rect">
            <a:avLst/>
          </a:prstGeom>
          <a:solidFill>
            <a:schemeClr val="dk1">
              <a:tint val="20000"/>
              <a:alpha val="66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Финансового управления: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Андронова Валентина Владимировна</a:t>
            </a:r>
          </a:p>
          <a:p>
            <a:pPr>
              <a:spcAft>
                <a:spcPts val="60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 ул. Советская 25,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219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Телефон, Факс: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5-08-78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fin-upr-krsk@yandex.ru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8:30 до 17:45 (Пт. до 16:30)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на обед с 13 до 14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9341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ъект 1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/>
            <a:endParaRPr lang="ru-RU" alt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78825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11531</TotalTime>
  <Words>3449</Words>
  <Application>Microsoft Office PowerPoint</Application>
  <PresentationFormat>Экран (4:3)</PresentationFormat>
  <Paragraphs>564</Paragraphs>
  <Slides>57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57</vt:i4>
      </vt:variant>
    </vt:vector>
  </HeadingPairs>
  <TitlesOfParts>
    <vt:vector size="65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1_Официальная</vt:lpstr>
      <vt:lpstr>Презентация PowerPoint</vt:lpstr>
      <vt:lpstr>       Описание административно-территориального деления городского округа Красноуфимск</vt:lpstr>
      <vt:lpstr>Основные понятия</vt:lpstr>
      <vt:lpstr>Стадии бюджетного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Программные и непрограммные расходы в 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Непрограммные направления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KrutovAV</cp:lastModifiedBy>
  <cp:revision>1224</cp:revision>
  <cp:lastPrinted>2022-11-23T09:21:29Z</cp:lastPrinted>
  <dcterms:created xsi:type="dcterms:W3CDTF">2014-11-27T04:32:35Z</dcterms:created>
  <dcterms:modified xsi:type="dcterms:W3CDTF">2026-06-02T05:07:49Z</dcterms:modified>
</cp:coreProperties>
</file>